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8" r:id="rId6"/>
    <p:sldId id="262" r:id="rId7"/>
    <p:sldId id="261" r:id="rId8"/>
    <p:sldId id="271" r:id="rId9"/>
    <p:sldId id="268" r:id="rId10"/>
    <p:sldId id="270" r:id="rId11"/>
    <p:sldId id="274" r:id="rId12"/>
    <p:sldId id="272" r:id="rId13"/>
    <p:sldId id="283" r:id="rId14"/>
    <p:sldId id="273" r:id="rId15"/>
    <p:sldId id="276" r:id="rId16"/>
    <p:sldId id="284" r:id="rId17"/>
    <p:sldId id="285" r:id="rId18"/>
    <p:sldId id="286" r:id="rId19"/>
    <p:sldId id="275" r:id="rId20"/>
    <p:sldId id="266" r:id="rId21"/>
    <p:sldId id="263" r:id="rId22"/>
    <p:sldId id="279" r:id="rId23"/>
    <p:sldId id="280" r:id="rId24"/>
    <p:sldId id="264" r:id="rId25"/>
  </p:sldIdLst>
  <p:sldSz cx="12192000" cy="6858000"/>
  <p:notesSz cx="6858000" cy="9144000"/>
  <p:custShowLst>
    <p:custShow name="Presentazione personalizzata 1" id="0">
      <p:sldLst>
        <p:sld r:id="rId5"/>
        <p:sld r:id="rId6"/>
        <p:sld r:id="rId7"/>
        <p:sld r:id="rId8"/>
        <p:sld r:id="rId11"/>
        <p:sld r:id="rId9"/>
        <p:sld r:id="rId10"/>
        <p:sld r:id="rId13"/>
      </p:sldLst>
    </p:custShow>
  </p:custShowLst>
  <p:defaultTextStyle>
    <a:defPPr rtl="0">
      <a:defRPr lang="it-IT"/>
    </a:defPPr>
    <a:lvl1pPr marL="0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91421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A0B06"/>
    <a:srgbClr val="FF0066"/>
    <a:srgbClr val="FF3300"/>
    <a:srgbClr val="626262"/>
    <a:srgbClr val="00297A"/>
    <a:srgbClr val="DC0639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357" autoAdjust="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9" d="100"/>
          <a:sy n="89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0332B77-C83A-477C-9D26-F772EB5F0B6E}" type="datetime1">
              <a:rPr lang="it-IT" smtClean="0"/>
              <a:t>28/03/2024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12A4362-F69C-4DB8-A5FE-502F0CAFDBDE}" type="datetime1">
              <a:rPr lang="it-IT" noProof="0" smtClean="0"/>
              <a:t>28/03/2024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1D7B6F-E65C-42E7-86A5-0A01C6C95227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7759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17492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789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128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28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83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835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835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43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ottotitolo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4" y="5127868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SCHEMA</a:t>
            </a:r>
          </a:p>
        </p:txBody>
      </p:sp>
      <p:sp>
        <p:nvSpPr>
          <p:cNvPr id="42" name="Segnaposto immagine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41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45" name="Segnaposto testo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3" y="580666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dirty="0"/>
              <a:t>MESE </a:t>
            </a:r>
            <a:br>
              <a:rPr lang="it-IT" noProof="0" dirty="0"/>
            </a:br>
            <a:r>
              <a:rPr lang="it-IT" noProof="0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i ringrazi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Elemento grafico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30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81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4" y="4099516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5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0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6" y="5121146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2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6" y="2045088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Grazie!</a:t>
            </a:r>
          </a:p>
        </p:txBody>
      </p:sp>
      <p:grpSp>
        <p:nvGrpSpPr>
          <p:cNvPr id="23" name="Elemento grafico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6" y="718133"/>
            <a:ext cx="6444343" cy="6146228"/>
            <a:chOff x="-12667" y="718133"/>
            <a:chExt cx="6444343" cy="6146228"/>
          </a:xfrm>
        </p:grpSpPr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0" name="Segnaposto immagine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35" name="Segnaposto testo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500" y="4052878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108" indent="0">
              <a:buNone/>
              <a:defRPr sz="2600">
                <a:solidFill>
                  <a:schemeClr val="bg1"/>
                </a:solidFill>
              </a:defRPr>
            </a:lvl2pPr>
            <a:lvl3pPr marL="914218" indent="0">
              <a:buNone/>
              <a:defRPr sz="2600">
                <a:solidFill>
                  <a:schemeClr val="bg1"/>
                </a:solidFill>
              </a:defRPr>
            </a:lvl3pPr>
            <a:lvl4pPr marL="1371326" indent="0">
              <a:buNone/>
              <a:defRPr sz="2600">
                <a:solidFill>
                  <a:schemeClr val="bg1"/>
                </a:solidFill>
              </a:defRPr>
            </a:lvl4pPr>
            <a:lvl5pPr marL="1828434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Elemento grafico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Presentazione</a:t>
            </a:r>
            <a:br>
              <a:rPr lang="it-IT" noProof="0"/>
            </a:br>
            <a:r>
              <a:rPr lang="it-IT" noProof="0"/>
              <a:t>Titolo</a:t>
            </a:r>
          </a:p>
        </p:txBody>
      </p:sp>
      <p:sp>
        <p:nvSpPr>
          <p:cNvPr id="23" name="Sottotitolo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2" y="520108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2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4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6001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4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5" y="354493"/>
            <a:ext cx="4391191" cy="1325563"/>
          </a:xfrm>
        </p:spPr>
        <p:txBody>
          <a:bodyPr vert="horz" lIns="91422" tIns="45711" rIns="91422" bIns="45711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7" y="1825626"/>
            <a:ext cx="10442575" cy="4351338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4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5" y="354493"/>
            <a:ext cx="4391191" cy="1325563"/>
          </a:xfrm>
        </p:spPr>
        <p:txBody>
          <a:bodyPr vert="horz" lIns="91422" tIns="45711" rIns="91422" bIns="45711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7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7"/>
            <a:ext cx="5181600" cy="3976085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4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2" y="312092"/>
            <a:ext cx="4391191" cy="1368122"/>
          </a:xfrm>
        </p:spPr>
        <p:txBody>
          <a:bodyPr vert="horz" lIns="91422" tIns="45711" rIns="91422" bIns="45711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942691"/>
            <a:ext cx="5157787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contenuto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638098"/>
            <a:ext cx="5157787" cy="3184634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9" name="Segnaposto testo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91"/>
            <a:ext cx="5183188" cy="562385"/>
          </a:xfrm>
        </p:spPr>
        <p:txBody>
          <a:bodyPr rtlCol="0" anchor="b"/>
          <a:lstStyle>
            <a:lvl1pPr marL="0" indent="0" rtl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contenuto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8"/>
            <a:ext cx="5183188" cy="3184634"/>
          </a:xfrm>
        </p:spPr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0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90"/>
            <a:ext cx="6172200" cy="4330539"/>
          </a:xfrm>
        </p:spPr>
        <p:txBody>
          <a:bodyPr rtlCol="0"/>
          <a:lstStyle>
            <a:lvl1pPr rtl="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806264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266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6" y="721375"/>
            <a:ext cx="3918639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0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90"/>
            <a:ext cx="6172200" cy="4330539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18" name="Segnaposto testo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603602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266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108" indent="0">
              <a:buNone/>
              <a:defRPr sz="1400"/>
            </a:lvl2pPr>
            <a:lvl3pPr marL="914218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2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30"/>
            <a:ext cx="3833278" cy="1325563"/>
          </a:xfrm>
        </p:spPr>
        <p:txBody>
          <a:bodyPr rtlCol="0"/>
          <a:lstStyle>
            <a:lvl1pPr rtl="0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4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7" name="Titolo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5" y="354493"/>
            <a:ext cx="4391191" cy="1325563"/>
          </a:xfrm>
        </p:spPr>
        <p:txBody>
          <a:bodyPr vert="horz" lIns="91422" tIns="45711" rIns="91422" bIns="45711" rtlCol="0" anchor="ctr">
            <a:normAutofit/>
          </a:bodyPr>
          <a:lstStyle>
            <a:lvl1pPr rtl="0">
              <a:defRPr lang="en-US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4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2" y="520108"/>
            <a:ext cx="10219389" cy="6350602"/>
            <a:chOff x="1980240" y="520107"/>
            <a:chExt cx="10219389" cy="6350602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grpSp>
        <p:nvGrpSpPr>
          <p:cNvPr id="31" name="Elemento grafico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5" name="Elemento grafico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6" name="Segnaposto immagine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9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8" name="Elemento grafico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2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divisore</a:t>
            </a:r>
          </a:p>
        </p:txBody>
      </p:sp>
      <p:grpSp>
        <p:nvGrpSpPr>
          <p:cNvPr id="26" name="Elemento grafico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4"/>
            <a:ext cx="7434968" cy="5461207"/>
            <a:chOff x="-12715" y="-12715"/>
            <a:chExt cx="7434968" cy="5461207"/>
          </a:xfrm>
        </p:grpSpPr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emento grafico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3" name="Segnaposto testo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1</a:t>
            </a:r>
          </a:p>
        </p:txBody>
      </p:sp>
      <p:sp>
        <p:nvSpPr>
          <p:cNvPr id="26" name="Segnaposto testo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4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3" name="Segnaposto testo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2</a:t>
            </a:r>
          </a:p>
        </p:txBody>
      </p:sp>
      <p:sp>
        <p:nvSpPr>
          <p:cNvPr id="34" name="Segnaposto testo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4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37" name="Segnaposto testo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4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3</a:t>
            </a:r>
          </a:p>
        </p:txBody>
      </p:sp>
      <p:sp>
        <p:nvSpPr>
          <p:cNvPr id="38" name="Segnaposto testo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0" name="Segnaposto testo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5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3" name="Segnaposto testo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50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5" name="Segnaposto testo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5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6" name="Segnaposto testo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7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8" name="Segnaposto testo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4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9" name="Segnaposto testo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4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0" name="Segnaposto testo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5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5" name="Segnaposto immagine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6" name="Segnaposto immagine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7" name="Segnaposto immagine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58" name="Segnaposto immagine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89982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Come usare questo modello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Elemento grafico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3972" tIns="71986" bIns="71986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3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1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79964" indent="-179964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108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grpSp>
        <p:nvGrpSpPr>
          <p:cNvPr id="19" name="Elemento grafico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6" y="0"/>
            <a:ext cx="6340653" cy="6429600"/>
            <a:chOff x="5530724" y="0"/>
            <a:chExt cx="6340653" cy="6429600"/>
          </a:xfrm>
        </p:grpSpPr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4" name="Segnaposto immagine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9" y="209526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Elemento grafico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GG.MM.20XX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9" y="587196"/>
            <a:ext cx="4885313" cy="1632656"/>
            <a:chOff x="-26126" y="587196"/>
            <a:chExt cx="4885313" cy="1632656"/>
          </a:xfrm>
        </p:grpSpPr>
        <p:sp>
          <p:nvSpPr>
            <p:cNvPr id="11" name="Elemento grafico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2" name="Elemento grafico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Titolo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6" y="895261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Layout testo 2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3972" tIns="107979" rIns="107979" bIns="107979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8" name="Segnaposto testo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3" y="3401292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108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testo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3" y="4200311"/>
            <a:ext cx="4347933" cy="1408743"/>
          </a:xfrm>
        </p:spPr>
        <p:txBody>
          <a:bodyPr rtlCol="0">
            <a:normAutofit/>
          </a:bodyPr>
          <a:lstStyle>
            <a:lvl1pPr marL="179964" indent="-179964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108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grpSp>
        <p:nvGrpSpPr>
          <p:cNvPr id="22" name="Elemento grafico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6" y="-12666"/>
            <a:ext cx="6418971" cy="6160919"/>
            <a:chOff x="-12667" y="-12667"/>
            <a:chExt cx="6418971" cy="6160919"/>
          </a:xfrm>
        </p:grpSpPr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7" name="Segnaposto immagine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2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 con sottotito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Elemento grafico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51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40" y="3248025"/>
            <a:ext cx="4573338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0" name="Elemento grafico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1" name="Elemento grafico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3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Confronto</a:t>
            </a:r>
          </a:p>
        </p:txBody>
      </p: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51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108" indent="0">
              <a:buNone/>
              <a:defRPr sz="2000" b="1"/>
            </a:lvl2pPr>
            <a:lvl3pPr marL="914218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2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 rtl="0"/>
            <a:r>
              <a:rPr lang="it-IT" noProof="0"/>
              <a:t>Titolo sezione 1</a:t>
            </a:r>
          </a:p>
        </p:txBody>
      </p: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5" y="3248025"/>
            <a:ext cx="5073411" cy="2311872"/>
          </a:xfrm>
        </p:spPr>
        <p:txBody>
          <a:bodyPr rtlCol="0">
            <a:normAutofit/>
          </a:bodyPr>
          <a:lstStyle>
            <a:lvl1pPr rtl="0"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3972" tIns="107979" rIns="107979" bIns="107979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5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7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2" y="842708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grafico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3972" tIns="107979" rIns="107979" bIns="107979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3" name="Segnaposto grafico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159375" y="1347790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 grafico</a:t>
            </a:r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0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con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Elemento grafico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6" name="Elemento grafico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7" name="Elemento grafico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2" y="842708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Diapositiva con tabella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3972" tIns="107979" rIns="107979" bIns="107979" rtlCol="0" anchor="ctr" anchorCtr="0">
            <a:normAutofit/>
          </a:bodyPr>
          <a:lstStyle>
            <a:lvl1pPr marL="0" indent="0" rtl="0">
              <a:buNone/>
              <a:defRPr sz="2000" b="1">
                <a:solidFill>
                  <a:schemeClr val="bg1"/>
                </a:solidFill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Segnaposto tabella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159375" y="1347790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una tabella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5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Elemento grafico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grpSp>
        <p:nvGrpSpPr>
          <p:cNvPr id="9" name="Elemento grafico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16" name="Segnaposto testo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71" y="2282952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3972" tIns="107979" rIns="107979" bIns="107979" rtlCol="0" anchor="ctr" anchorCtr="0">
            <a:normAutofit/>
          </a:bodyPr>
          <a:lstStyle>
            <a:lvl1pPr marL="0" indent="0" algn="l" rtl="0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108" indent="0">
              <a:buNone/>
              <a:defRPr sz="2800"/>
            </a:lvl2pPr>
            <a:lvl3pPr marL="914218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2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25" name="Titolo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4" y="919127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381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Immagine grande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Elemento grafico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it-IT" noProof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3972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it-IT" noProof="0" smtClean="0"/>
              <a:t>‹N›</a:t>
            </a:fld>
            <a:endParaRPr lang="it-IT" noProof="0"/>
          </a:p>
        </p:txBody>
      </p:sp>
      <p:sp>
        <p:nvSpPr>
          <p:cNvPr id="13" name="Segnaposto elemento multimediale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pPr rtl="0"/>
            <a:r>
              <a:rPr lang="it-IT" noProof="0"/>
              <a:t>Fare clic sull'icona per aggiungere file multimediali</a:t>
            </a:r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8" y="2995523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r>
              <a:rPr lang="it-IT" noProof="0"/>
              <a:t> </a:t>
            </a: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8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lIns="91422" tIns="45711" rIns="91422" bIns="45711" rtlCol="0" anchor="ctr"/>
          <a:lstStyle/>
          <a:p>
            <a:pPr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6"/>
            <a:ext cx="2743200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GG.MM.20XX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7" y="5945826"/>
            <a:ext cx="2639323" cy="365125"/>
          </a:xfrm>
          <a:prstGeom prst="rect">
            <a:avLst/>
          </a:prstGeom>
        </p:spPr>
        <p:txBody>
          <a:bodyPr vert="horz" lIns="0" tIns="45711" rIns="91422" bIns="45711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5" y="5945826"/>
            <a:ext cx="642257" cy="365125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98C0CDE5-970C-4CC4-BF43-0DA127E73E82}" type="slidenum">
              <a:rPr lang="it-IT" noProof="0" smtClean="0"/>
              <a:pPr rtl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68" r:id="rId19"/>
    <p:sldLayoutId id="2147483660" r:id="rId20"/>
  </p:sldLayoutIdLst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  <p:hf hdr="0" dt="0"/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66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2772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599880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698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098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2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hyperlink" Target="mailto:leic84100r@pec.istruzione.it" TargetMode="Externa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utente\Downloads\timthumb (5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" y="3192256"/>
            <a:ext cx="3826652" cy="1243662"/>
          </a:xfrm>
          <a:prstGeom prst="rect">
            <a:avLst/>
          </a:prstGeom>
          <a:noFill/>
          <a:ln w="254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09340" y="579501"/>
            <a:ext cx="1505584" cy="858837"/>
          </a:xfrm>
        </p:spPr>
        <p:txBody>
          <a:bodyPr rtlCol="0">
            <a:normAutofit/>
          </a:bodyPr>
          <a:lstStyle/>
          <a:p>
            <a:pPr rtl="0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a.s.2023-2024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840000">
            <a:off x="6785814" y="2562554"/>
            <a:ext cx="5562942" cy="1958514"/>
          </a:xfrm>
        </p:spPr>
        <p:txBody>
          <a:bodyPr rtlCol="0">
            <a:noAutofit/>
          </a:bodyPr>
          <a:lstStyle/>
          <a:p>
            <a:pPr marL="179964" algn="ctr">
              <a:lnSpc>
                <a:spcPct val="150000"/>
              </a:lnSpc>
            </a:pPr>
            <a:r>
              <a:rPr lang="it-IT" sz="2000" dirty="0"/>
              <a:t>ISTITUTO COMPRENSIVO STATALE </a:t>
            </a:r>
            <a:r>
              <a:rPr lang="it-IT" sz="2800" b="0" i="1" dirty="0">
                <a:latin typeface="AR BERKLEY" pitchFamily="2" charset="0"/>
              </a:rPr>
              <a:t>Salvatore Colonna</a:t>
            </a:r>
            <a:br>
              <a:rPr lang="it-IT" sz="2800" b="0" i="1" dirty="0">
                <a:latin typeface="AR BERKLEY" pitchFamily="2" charset="0"/>
              </a:rPr>
            </a:br>
            <a:r>
              <a:rPr lang="it-IT" sz="2000" dirty="0"/>
              <a:t>MONTERONI DI LECCE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8126324" y="5127868"/>
            <a:ext cx="3963590" cy="858767"/>
          </a:xfrm>
        </p:spPr>
        <p:txBody>
          <a:bodyPr rtlCol="0">
            <a:normAutofit/>
          </a:bodyPr>
          <a:lstStyle/>
          <a:p>
            <a:pPr rtl="0"/>
            <a:r>
              <a:rPr lang="it-IT" sz="2800" b="1" dirty="0"/>
              <a:t>Piano Offerta Formativa</a:t>
            </a:r>
          </a:p>
        </p:txBody>
      </p:sp>
      <p:pic>
        <p:nvPicPr>
          <p:cNvPr id="1030" name="Picture 6" descr="C:\Users\utente\Downloads\timthumb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588">
            <a:off x="163406" y="4667119"/>
            <a:ext cx="3900365" cy="1267618"/>
          </a:xfrm>
          <a:prstGeom prst="rect">
            <a:avLst/>
          </a:prstGeom>
          <a:noFill/>
          <a:ln w="254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ownloads\timthumb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8650">
            <a:off x="116201" y="1769664"/>
            <a:ext cx="3477763" cy="1130273"/>
          </a:xfrm>
          <a:prstGeom prst="rect">
            <a:avLst/>
          </a:prstGeom>
          <a:noFill/>
          <a:ln w="254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ownloads\timthum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91" y="1381418"/>
            <a:ext cx="2640610" cy="1333508"/>
          </a:xfrm>
          <a:prstGeom prst="rect">
            <a:avLst/>
          </a:prstGeom>
          <a:noFill/>
          <a:ln w="254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 rot="20897152">
            <a:off x="249454" y="2616017"/>
            <a:ext cx="2398413" cy="3693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S. Primaria Via Mazzini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249491" y="2376390"/>
            <a:ext cx="2467306" cy="338536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it-IT" sz="1600" b="1" dirty="0">
                <a:solidFill>
                  <a:schemeClr val="tx2"/>
                </a:solidFill>
              </a:rPr>
              <a:t>S. Secondaria Via Gramsci</a:t>
            </a:r>
          </a:p>
        </p:txBody>
      </p:sp>
      <p:sp>
        <p:nvSpPr>
          <p:cNvPr id="16" name="CasellaDiTesto 15"/>
          <p:cNvSpPr txBox="1"/>
          <p:nvPr/>
        </p:nvSpPr>
        <p:spPr>
          <a:xfrm rot="20897152">
            <a:off x="762061" y="5632860"/>
            <a:ext cx="2468909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it-IT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S. Primaria Via Gramsci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556" y="1698494"/>
            <a:ext cx="1474788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345">
            <a:off x="9842438" y="1830257"/>
            <a:ext cx="811212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894">
            <a:off x="11259327" y="2329903"/>
            <a:ext cx="6286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983">
            <a:off x="7482596" y="5896461"/>
            <a:ext cx="2841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897285" y="4082589"/>
            <a:ext cx="3012556" cy="36933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S. Infanzia Via Papa Giovanni</a:t>
            </a:r>
          </a:p>
        </p:txBody>
      </p:sp>
      <p:pic>
        <p:nvPicPr>
          <p:cNvPr id="1026" name="Picture 2" descr="C:\Users\utente\Downloads\IMG-20201205-WA001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42" y="3818811"/>
            <a:ext cx="2347642" cy="1760731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3749201" y="5183855"/>
            <a:ext cx="2598304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S. Infanzia Via Putignano</a:t>
            </a:r>
          </a:p>
        </p:txBody>
      </p:sp>
      <p:pic>
        <p:nvPicPr>
          <p:cNvPr id="2050" name="Picture 2" descr="C:\Users\utente\Downloads\timthumb (7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464">
            <a:off x="3153894" y="2854467"/>
            <a:ext cx="3032519" cy="985569"/>
          </a:xfrm>
          <a:prstGeom prst="rect">
            <a:avLst/>
          </a:prstGeom>
          <a:noFill/>
          <a:ln w="444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 rot="21144901">
            <a:off x="3184623" y="3486115"/>
            <a:ext cx="2519756" cy="369314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it-IT" b="1" dirty="0">
                <a:solidFill>
                  <a:srgbClr val="FFFF00"/>
                </a:solidFill>
              </a:rPr>
              <a:t>S. Infanzia Via Dalmazia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1756">
        <p:circle/>
      </p:transition>
    </mc:Choice>
    <mc:Fallback xmlns="">
      <p:transition advClick="0" advTm="317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utente\Downloads\P_20190429_153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028" y="3601824"/>
            <a:ext cx="5036695" cy="2833141"/>
          </a:xfrm>
          <a:prstGeom prst="rect">
            <a:avLst/>
          </a:prstGeom>
          <a:noFill/>
          <a:ln w="44450">
            <a:solidFill>
              <a:schemeClr val="tx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tente\Downloads\P_20190513_1731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0" y="239843"/>
            <a:ext cx="5276537" cy="2968052"/>
          </a:xfrm>
          <a:prstGeom prst="rect">
            <a:avLst/>
          </a:prstGeom>
          <a:noFill/>
          <a:ln w="4762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72" y="239843"/>
            <a:ext cx="4807406" cy="3043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0" y="3043878"/>
            <a:ext cx="6370819" cy="3679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400">
        <p:circle/>
      </p:transition>
    </mc:Choice>
    <mc:Fallback xmlns="">
      <p:transition advClick="0" advTm="104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995" y="5079871"/>
            <a:ext cx="2672354" cy="157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0" y="365125"/>
            <a:ext cx="6640643" cy="1069848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it-IT" dirty="0"/>
              <a:t>AREA MOTORIA</a:t>
            </a:r>
          </a:p>
        </p:txBody>
      </p:sp>
      <p:sp>
        <p:nvSpPr>
          <p:cNvPr id="18" name="object 4"/>
          <p:cNvSpPr/>
          <p:nvPr/>
        </p:nvSpPr>
        <p:spPr>
          <a:xfrm>
            <a:off x="10770639" y="1864036"/>
            <a:ext cx="68637" cy="70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/>
          <p:nvPr/>
        </p:nvSpPr>
        <p:spPr>
          <a:xfrm>
            <a:off x="10770639" y="2423617"/>
            <a:ext cx="68637" cy="70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4" y="4486666"/>
            <a:ext cx="4574107" cy="238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23349" y="176963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Finalità</a:t>
            </a:r>
            <a:endParaRPr lang="it-IT" sz="2000" dirty="0"/>
          </a:p>
          <a:p>
            <a:pPr algn="just"/>
            <a:endParaRPr lang="it-IT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t-IT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Potenziamento delle discipline motorie e sviluppo di  comportamenti ispirati ad uno stile di vita sano, con  particolare riferimento all'alimentazione, all'educazione  fisica e allo sport. </a:t>
            </a:r>
          </a:p>
          <a:p>
            <a:pPr algn="just"/>
            <a:endParaRPr lang="it-IT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utente\Downloads\IMG_31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r="28306"/>
          <a:stretch/>
        </p:blipFill>
        <p:spPr bwMode="auto">
          <a:xfrm>
            <a:off x="2964320" y="1807756"/>
            <a:ext cx="1802552" cy="2824205"/>
          </a:xfrm>
          <a:prstGeom prst="rect">
            <a:avLst/>
          </a:prstGeom>
          <a:noFill/>
          <a:ln w="4445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ownloads\20201201_1059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1626">
            <a:off x="386136" y="2023896"/>
            <a:ext cx="2924972" cy="2193729"/>
          </a:xfrm>
          <a:prstGeom prst="rect">
            <a:avLst/>
          </a:prstGeom>
          <a:noFill/>
          <a:ln w="44450">
            <a:solidFill>
              <a:schemeClr val="accent2">
                <a:lumMod val="7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o 4"/>
          <p:cNvSpPr/>
          <p:nvPr/>
        </p:nvSpPr>
        <p:spPr>
          <a:xfrm>
            <a:off x="5536367" y="5079871"/>
            <a:ext cx="2588302" cy="1570380"/>
          </a:xfrm>
          <a:prstGeom prst="homePlate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360000" scaled="0"/>
          </a:gra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CAMPIONATI STUDENTESCHI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428812" y="5511118"/>
            <a:ext cx="1828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GARE SPORTIVE</a:t>
            </a:r>
          </a:p>
        </p:txBody>
      </p:sp>
    </p:spTree>
    <p:extLst>
      <p:ext uri="{BB962C8B-B14F-4D97-AF65-F5344CB8AC3E}">
        <p14:creationId xmlns:p14="http://schemas.microsoft.com/office/powerpoint/2010/main" val="19977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400">
        <p:circle/>
      </p:transition>
    </mc:Choice>
    <mc:Fallback xmlns="">
      <p:transition advClick="0" advTm="104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39843" y="404736"/>
            <a:ext cx="7345180" cy="1069848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it-IT" sz="2400" dirty="0"/>
              <a:t>CITTADINANZA ATTIVA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1549063" y="5945188"/>
            <a:ext cx="642937" cy="365125"/>
          </a:xfrm>
        </p:spPr>
        <p:txBody>
          <a:bodyPr/>
          <a:lstStyle/>
          <a:p>
            <a:pPr rtl="0"/>
            <a:fld id="{98C0CDE5-970C-4CC4-BF43-0DA127E73E82}" type="slidenum">
              <a:rPr lang="it-IT" noProof="0" smtClean="0"/>
              <a:t>12</a:t>
            </a:fld>
            <a:endParaRPr lang="it-IT" noProof="0"/>
          </a:p>
        </p:txBody>
      </p:sp>
      <p:sp>
        <p:nvSpPr>
          <p:cNvPr id="16" name="object 2"/>
          <p:cNvSpPr txBox="1"/>
          <p:nvPr/>
        </p:nvSpPr>
        <p:spPr>
          <a:xfrm>
            <a:off x="1094282" y="1973350"/>
            <a:ext cx="6145967" cy="28982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5080" algn="just"/>
            <a:endParaRPr lang="it-IT" sz="1600" spc="24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10770639" y="1864036"/>
            <a:ext cx="68637" cy="7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/>
          <p:nvPr/>
        </p:nvSpPr>
        <p:spPr>
          <a:xfrm>
            <a:off x="10770639" y="2423617"/>
            <a:ext cx="68637" cy="7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3947"/>
            <a:ext cx="2688237" cy="134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799" y="-50322"/>
            <a:ext cx="3377837" cy="313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4807" y="1841530"/>
            <a:ext cx="554919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Finalità</a:t>
            </a:r>
          </a:p>
          <a:p>
            <a:pPr algn="just"/>
            <a:r>
              <a:rPr lang="it-IT" sz="20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Potenziare le competenze in materia di  Cittadinanza attiva  in  merito alle seguenti tematiche: educazione alla legalità, Agenda 2030, uso consapevole delle competenze digitali.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Contrasto al fenomeno del bullismo e cyberbullismo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Progetto Io devo, io posso, io voglio.</a:t>
            </a:r>
          </a:p>
          <a:p>
            <a:endParaRPr lang="it-IT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37" y="5410278"/>
            <a:ext cx="268922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62" y="5412112"/>
            <a:ext cx="268922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051" y="5410278"/>
            <a:ext cx="268922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934366" y="3367397"/>
            <a:ext cx="2983308" cy="103432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36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  <a:p>
            <a:pPr algn="ctr"/>
            <a:r>
              <a:rPr lang="it-IT" b="1" dirty="0"/>
              <a:t>PROGETTO ORIENTAMENTO</a:t>
            </a:r>
          </a:p>
          <a:p>
            <a:pPr algn="ctr"/>
            <a:endParaRPr lang="it-IT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47" y="3555906"/>
            <a:ext cx="2079504" cy="1115485"/>
          </a:xfrm>
          <a:prstGeom prst="rect">
            <a:avLst/>
          </a:prstGeom>
          <a:noFill/>
          <a:ln w="4127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5"/>
          <a:stretch/>
        </p:blipFill>
        <p:spPr bwMode="auto">
          <a:xfrm>
            <a:off x="10591421" y="5410278"/>
            <a:ext cx="1490768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20FC384-637C-423A-BCFC-38B4391E5C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9344" y="4422925"/>
            <a:ext cx="2290413" cy="15051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37CE54-5950-43D4-8A50-E363FC128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0548" y="2973273"/>
            <a:ext cx="6121452" cy="4034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BCD8528-1819-43AF-8EE8-E5700FDED3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48749" y="4742936"/>
            <a:ext cx="2493480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2400">
        <p:circle/>
      </p:transition>
    </mc:Choice>
    <mc:Fallback xmlns="">
      <p:transition advClick="0" advTm="124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3E4505E0-8ACF-42B3-9976-D89C64C77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Aula verde</a:t>
            </a:r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6184BC2D-C0A3-46B0-BBBB-D7C2241C2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F4D1D3B-3CC2-4D01-ACF9-CD4FE520C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73279">
            <a:off x="3764346" y="1978296"/>
            <a:ext cx="7272728" cy="43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3393B5D-5139-4B80-BF71-B1A02074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261" y="5382175"/>
            <a:ext cx="5724939" cy="832104"/>
          </a:xfrm>
        </p:spPr>
        <p:txBody>
          <a:bodyPr>
            <a:noAutofit/>
          </a:bodyPr>
          <a:lstStyle/>
          <a:p>
            <a:r>
              <a:rPr lang="it-IT" sz="2800" dirty="0">
                <a:latin typeface="+mj-lt"/>
              </a:rPr>
              <a:t>Progetto Giornalino d’Istituto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17A65C0-FA0A-4E83-9188-0C16FE0A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noProof="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410FC2-FAE4-4F82-844C-2737D94F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14</a:t>
            </a:fld>
            <a:endParaRPr lang="it-IT" noProof="0"/>
          </a:p>
        </p:txBody>
      </p:sp>
      <p:pic>
        <p:nvPicPr>
          <p:cNvPr id="8" name="Segnaposto risorsa multimediale 7">
            <a:extLst>
              <a:ext uri="{FF2B5EF4-FFF2-40B4-BE49-F238E27FC236}">
                <a16:creationId xmlns:a16="http://schemas.microsoft.com/office/drawing/2014/main" id="{7C8E15F4-667C-4E7A-A255-BF3AE36292AE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1520687" y="1868557"/>
            <a:ext cx="9213574" cy="16985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9BEB5B-16BD-4378-AA95-16F3DC7F9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7" t="5130" r="7411"/>
          <a:stretch/>
        </p:blipFill>
        <p:spPr>
          <a:xfrm>
            <a:off x="278295" y="3866321"/>
            <a:ext cx="3597966" cy="271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58B1AE1-371C-4333-9CCD-AFA1B96B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AGGIUNGERE UN PIÈ DI PAGINA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5B6A60-06C9-45D9-81E3-6BCC1C51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98C0CDE5-970C-4CC4-BF43-0DA127E73E82}" type="slidenum">
              <a:rPr lang="it-IT" noProof="0" smtClean="0"/>
              <a:t>15</a:t>
            </a:fld>
            <a:endParaRPr lang="it-IT" noProof="0"/>
          </a:p>
        </p:txBody>
      </p:sp>
      <p:pic>
        <p:nvPicPr>
          <p:cNvPr id="8" name="Segnaposto risorsa multimediale 7">
            <a:extLst>
              <a:ext uri="{FF2B5EF4-FFF2-40B4-BE49-F238E27FC236}">
                <a16:creationId xmlns:a16="http://schemas.microsoft.com/office/drawing/2014/main" id="{F224A995-FBC4-42A3-8F47-6E0501E71B5C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384450" y="-35531"/>
            <a:ext cx="10051635" cy="4929809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BE3D5037-F9CD-4717-9415-63AC14D58D44}"/>
              </a:ext>
            </a:extLst>
          </p:cNvPr>
          <p:cNvSpPr/>
          <p:nvPr/>
        </p:nvSpPr>
        <p:spPr>
          <a:xfrm>
            <a:off x="2922104" y="1391476"/>
            <a:ext cx="3468757" cy="2753139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FFFF00"/>
                </a:solidFill>
                <a:latin typeface="+mj-lt"/>
              </a:rPr>
              <a:t>Tempo prolungato</a:t>
            </a:r>
          </a:p>
          <a:p>
            <a:pPr algn="ctr"/>
            <a:r>
              <a:rPr lang="it-IT" sz="2400" dirty="0">
                <a:latin typeface="+mj-lt"/>
              </a:rPr>
              <a:t>36 ore </a:t>
            </a:r>
          </a:p>
          <a:p>
            <a:pPr algn="ctr"/>
            <a:r>
              <a:rPr lang="it-IT" sz="2400" dirty="0">
                <a:latin typeface="+mj-lt"/>
              </a:rPr>
              <a:t>Rientro bisettimanale</a:t>
            </a:r>
            <a:endParaRPr lang="it-IT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D6EA9FE8-F450-401D-AD1F-9F0695BBA8C4}"/>
              </a:ext>
            </a:extLst>
          </p:cNvPr>
          <p:cNvSpPr/>
          <p:nvPr/>
        </p:nvSpPr>
        <p:spPr>
          <a:xfrm>
            <a:off x="7232374" y="2087216"/>
            <a:ext cx="2037522" cy="1361661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FFFF00"/>
                </a:solidFill>
                <a:latin typeface="+mj-lt"/>
              </a:rPr>
              <a:t>Curvatura sportiva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FDF70C3-9A63-4B4F-BF40-E54682C85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7" t="10246" r="18136" b="2076"/>
          <a:stretch/>
        </p:blipFill>
        <p:spPr>
          <a:xfrm>
            <a:off x="74118" y="149087"/>
            <a:ext cx="2977195" cy="198479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CCDFF3ED-AFAD-4453-A35B-A70A5F4EE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9877"/>
            <a:ext cx="4876800" cy="280035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0DD804A-076D-4C20-9B41-955AB7AB9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939" y="4144615"/>
            <a:ext cx="3038060" cy="26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8406">
        <p:circle/>
      </p:transition>
    </mc:Choice>
    <mc:Fallback xmlns="">
      <p:transition advClick="0" advTm="28406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39843" y="404736"/>
            <a:ext cx="7345180" cy="1069848"/>
          </a:xfrm>
        </p:spPr>
        <p:txBody>
          <a:bodyPr>
            <a:normAutofit/>
          </a:bodyPr>
          <a:lstStyle/>
          <a:p>
            <a:pPr algn="ctr"/>
            <a:r>
              <a:rPr lang="it-IT" sz="4400" dirty="0"/>
              <a:t>PON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1549063" y="5945188"/>
            <a:ext cx="642937" cy="365125"/>
          </a:xfrm>
        </p:spPr>
        <p:txBody>
          <a:bodyPr/>
          <a:lstStyle/>
          <a:p>
            <a:pPr rtl="0"/>
            <a:fld id="{98C0CDE5-970C-4CC4-BF43-0DA127E73E82}" type="slidenum">
              <a:rPr lang="it-IT" noProof="0" smtClean="0"/>
              <a:t>16</a:t>
            </a:fld>
            <a:endParaRPr lang="it-IT" noProof="0"/>
          </a:p>
        </p:txBody>
      </p:sp>
      <p:sp>
        <p:nvSpPr>
          <p:cNvPr id="16" name="object 2"/>
          <p:cNvSpPr txBox="1"/>
          <p:nvPr/>
        </p:nvSpPr>
        <p:spPr>
          <a:xfrm>
            <a:off x="1094282" y="1973350"/>
            <a:ext cx="6145967" cy="289823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5080" algn="just"/>
            <a:endParaRPr lang="it-IT" sz="1600" spc="24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10770639" y="1864036"/>
            <a:ext cx="68637" cy="7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/>
          <p:nvPr/>
        </p:nvSpPr>
        <p:spPr>
          <a:xfrm>
            <a:off x="10770639" y="2423617"/>
            <a:ext cx="68637" cy="7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Rettangolo 4"/>
          <p:cNvSpPr/>
          <p:nvPr/>
        </p:nvSpPr>
        <p:spPr>
          <a:xfrm>
            <a:off x="659567" y="2479299"/>
            <a:ext cx="1052309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Piano di sostegno  con fondi europei finalizzato allo sviluppo del sistema  di istruzione e formazione.</a:t>
            </a:r>
          </a:p>
          <a:p>
            <a:pPr algn="just"/>
            <a:endParaRPr lang="it-IT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Obiettivi :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Riduzione del fenomeno della dispersione scolastica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Sviluppo della società della conoscenza e dell'informazione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Ampliamento delle competenze di base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Formazione dei docenti e del personale scolastico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Rafforzamento delle pari opportunità di genere</a:t>
            </a: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Sviluppo di una cultura ambientale.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50" y="354100"/>
            <a:ext cx="3313216" cy="1896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63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400">
        <p:circle/>
      </p:transition>
    </mc:Choice>
    <mc:Fallback xmlns="">
      <p:transition advClick="0" advTm="15400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-360000">
            <a:off x="236943" y="892434"/>
            <a:ext cx="4443367" cy="1061509"/>
          </a:xfrm>
        </p:spPr>
        <p:txBody>
          <a:bodyPr>
            <a:normAutofit/>
          </a:bodyPr>
          <a:lstStyle/>
          <a:p>
            <a:r>
              <a:rPr lang="it-IT" sz="2800" dirty="0"/>
              <a:t>ORARIO SCOLASTICO</a:t>
            </a:r>
          </a:p>
        </p:txBody>
      </p:sp>
      <p:sp>
        <p:nvSpPr>
          <p:cNvPr id="5" name="Rettangolo 4"/>
          <p:cNvSpPr/>
          <p:nvPr/>
        </p:nvSpPr>
        <p:spPr>
          <a:xfrm>
            <a:off x="4691918" y="2172715"/>
            <a:ext cx="446707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b="1" dirty="0">
              <a:solidFill>
                <a:srgbClr val="002060"/>
              </a:solidFill>
            </a:endParaRPr>
          </a:p>
          <a:p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SCUOLA PRIMARIA </a:t>
            </a:r>
          </a:p>
          <a:p>
            <a:r>
              <a:rPr lang="it-IT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v. Gramsci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Tempo normale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27 ORE SETTIMANALI 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dalle 8:00 alle 13:25 </a:t>
            </a:r>
          </a:p>
          <a:p>
            <a:r>
              <a:rPr lang="it-IT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SCUOLA PRIMARIA </a:t>
            </a:r>
          </a:p>
          <a:p>
            <a:r>
              <a:rPr lang="it-IT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via Mazzini 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Tempo normale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27 ORE SETTIMANALI 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dalle 8:10 alle 13:35 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Tempo pieno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ORE SETTIMANALI</a:t>
            </a:r>
          </a:p>
          <a:p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dalle 8:00 alle 16:00 dal lunedì al venerdì</a:t>
            </a:r>
          </a:p>
          <a:p>
            <a:endParaRPr lang="it-IT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9802" y="2489263"/>
            <a:ext cx="43921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SCUOLA INFANZIA  </a:t>
            </a:r>
          </a:p>
          <a:p>
            <a:r>
              <a:rPr lang="it-IT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(Sezioni con metodo Montessori e ad indirizzo Montessori)</a:t>
            </a:r>
          </a:p>
          <a:p>
            <a:endParaRPr lang="it-IT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via Dalmazia</a:t>
            </a:r>
          </a:p>
          <a:p>
            <a:r>
              <a:rPr lang="it-IT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via Putignano  </a:t>
            </a:r>
          </a:p>
          <a:p>
            <a:r>
              <a:rPr lang="it-IT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40 ORE SETTIMANALI </a:t>
            </a:r>
          </a:p>
          <a:p>
            <a:r>
              <a:rPr lang="it-IT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dalle 8:00 alle 16:00 dal lunedì al venerdì</a:t>
            </a:r>
          </a:p>
          <a:p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8259577" y="2385228"/>
            <a:ext cx="37625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SCUOLA SECONDARIA DI I GRADO </a:t>
            </a:r>
          </a:p>
          <a:p>
            <a:pPr lvl="0"/>
            <a:r>
              <a:rPr lang="it-IT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v. Gramsci</a:t>
            </a:r>
          </a:p>
          <a:p>
            <a:pPr lvl="0"/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 ORE SETTIMANALI </a:t>
            </a:r>
          </a:p>
          <a:p>
            <a:pPr lvl="0"/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SETTIMANA CORTA </a:t>
            </a:r>
          </a:p>
          <a:p>
            <a:pPr lvl="0"/>
            <a:r>
              <a:rPr lang="it-IT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dalle 08:00 alle 14:00 dal lunedì al venerdì</a:t>
            </a:r>
          </a:p>
        </p:txBody>
      </p:sp>
    </p:spTree>
    <p:extLst>
      <p:ext uri="{BB962C8B-B14F-4D97-AF65-F5344CB8AC3E}">
        <p14:creationId xmlns:p14="http://schemas.microsoft.com/office/powerpoint/2010/main" val="224974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400">
        <p:circle/>
      </p:transition>
    </mc:Choice>
    <mc:Fallback xmlns="">
      <p:transition advClick="0" advTm="15400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459" y="360470"/>
            <a:ext cx="3068536" cy="83210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rmAutofit fontScale="90000"/>
          </a:bodyPr>
          <a:lstStyle/>
          <a:p>
            <a:pPr algn="ctr" rtl="0"/>
            <a:r>
              <a:rPr lang="it-IT" sz="5400" dirty="0">
                <a:latin typeface="Aharoni" pitchFamily="2" charset="-79"/>
                <a:cs typeface="Aharoni" pitchFamily="2" charset="-79"/>
              </a:rPr>
              <a:t>SPAZI</a:t>
            </a:r>
          </a:p>
        </p:txBody>
      </p:sp>
      <p:sp>
        <p:nvSpPr>
          <p:cNvPr id="6" name="Rettangolo 5"/>
          <p:cNvSpPr/>
          <p:nvPr/>
        </p:nvSpPr>
        <p:spPr>
          <a:xfrm>
            <a:off x="1588956" y="1514005"/>
            <a:ext cx="8859187" cy="5051687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itchFamily="2" charset="2"/>
              <a:buChar char="q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Laboratori di informatica con LIM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Laboratorio di arte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Laboratorio scienze (Finanziato dal Progetto «Facciamo Eco scuola»)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Laboratorio musicale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Laboratorio linguistico multimediale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Aule sostegno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Auditorium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it-IT" sz="2400" b="1" dirty="0">
                <a:latin typeface="Arial" pitchFamily="34" charset="0"/>
                <a:cs typeface="Arial" pitchFamily="34" charset="0"/>
              </a:rPr>
              <a:t>Palestra coperta e scoperta</a:t>
            </a:r>
          </a:p>
          <a:p>
            <a:pPr algn="just"/>
            <a:endParaRPr lang="it-IT" sz="24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Tutte le classi della scuola primaria e secondaria sono dotate di LIM</a:t>
            </a:r>
            <a:r>
              <a:rPr lang="it-IT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400">
        <p:circle/>
      </p:transition>
    </mc:Choice>
    <mc:Fallback xmlns="">
      <p:transition advClick="0" advTm="15400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812" y="375461"/>
            <a:ext cx="4929542" cy="83210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rmAutofit fontScale="90000"/>
          </a:bodyPr>
          <a:lstStyle/>
          <a:p>
            <a:pPr algn="ctr" rtl="0"/>
            <a:r>
              <a:rPr lang="it-IT" sz="5400" dirty="0">
                <a:latin typeface="Aharoni" pitchFamily="2" charset="-79"/>
                <a:cs typeface="Aharoni" pitchFamily="2" charset="-79"/>
              </a:rPr>
              <a:t>TEMPO SCUOLA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499017" y="1769735"/>
            <a:ext cx="23684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SCUOLA INFANZIA </a:t>
            </a:r>
          </a:p>
          <a:p>
            <a:endParaRPr lang="it-IT" b="1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v. Dalmazia</a:t>
            </a:r>
          </a:p>
          <a:p>
            <a:r>
              <a:rPr lang="it-IT" b="1" dirty="0">
                <a:solidFill>
                  <a:srgbClr val="002060"/>
                </a:solidFill>
              </a:rPr>
              <a:t>via Putignano </a:t>
            </a:r>
          </a:p>
          <a:p>
            <a:r>
              <a:rPr lang="it-IT" dirty="0">
                <a:solidFill>
                  <a:srgbClr val="002060"/>
                </a:solidFill>
              </a:rPr>
              <a:t>40 ORE SETTIMANALI </a:t>
            </a:r>
          </a:p>
          <a:p>
            <a:r>
              <a:rPr lang="it-IT" dirty="0">
                <a:solidFill>
                  <a:srgbClr val="002060"/>
                </a:solidFill>
              </a:rPr>
              <a:t>dalle 8:00 alle 16:00 dal lunedì al venerdì</a:t>
            </a:r>
          </a:p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4616971" y="1769735"/>
            <a:ext cx="34477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SCUOLA PRIMARIA </a:t>
            </a:r>
          </a:p>
          <a:p>
            <a:r>
              <a:rPr lang="it-IT" b="1" dirty="0">
                <a:solidFill>
                  <a:srgbClr val="002060"/>
                </a:solidFill>
              </a:rPr>
              <a:t>v. Gramsci</a:t>
            </a:r>
          </a:p>
          <a:p>
            <a:r>
              <a:rPr lang="it-IT" dirty="0">
                <a:solidFill>
                  <a:srgbClr val="002060"/>
                </a:solidFill>
              </a:rPr>
              <a:t>Tempo normale</a:t>
            </a:r>
          </a:p>
          <a:p>
            <a:r>
              <a:rPr lang="it-IT" dirty="0">
                <a:solidFill>
                  <a:srgbClr val="002060"/>
                </a:solidFill>
              </a:rPr>
              <a:t>27 ORE SETTIMANALI </a:t>
            </a:r>
          </a:p>
          <a:p>
            <a:r>
              <a:rPr lang="it-IT" dirty="0">
                <a:solidFill>
                  <a:srgbClr val="002060"/>
                </a:solidFill>
              </a:rPr>
              <a:t>dalle 8:00 alle 13:25 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SCUOLA PRIMARIA </a:t>
            </a:r>
          </a:p>
          <a:p>
            <a:r>
              <a:rPr lang="it-IT" b="1" dirty="0">
                <a:solidFill>
                  <a:srgbClr val="002060"/>
                </a:solidFill>
              </a:rPr>
              <a:t>via Mazzini </a:t>
            </a:r>
          </a:p>
          <a:p>
            <a:r>
              <a:rPr lang="it-IT" dirty="0">
                <a:solidFill>
                  <a:srgbClr val="002060"/>
                </a:solidFill>
              </a:rPr>
              <a:t>Tempo normale</a:t>
            </a:r>
          </a:p>
          <a:p>
            <a:r>
              <a:rPr lang="it-IT" dirty="0">
                <a:solidFill>
                  <a:srgbClr val="002060"/>
                </a:solidFill>
              </a:rPr>
              <a:t>27 ORE SETTIMANALI </a:t>
            </a:r>
          </a:p>
          <a:p>
            <a:r>
              <a:rPr lang="it-IT" dirty="0">
                <a:solidFill>
                  <a:srgbClr val="002060"/>
                </a:solidFill>
              </a:rPr>
              <a:t>dalle 8:10 alle 13:35 </a:t>
            </a:r>
          </a:p>
          <a:p>
            <a:r>
              <a:rPr lang="it-IT" dirty="0">
                <a:solidFill>
                  <a:srgbClr val="002060"/>
                </a:solidFill>
              </a:rPr>
              <a:t>Tempo pieno</a:t>
            </a:r>
          </a:p>
          <a:p>
            <a:r>
              <a:rPr lang="it-IT" dirty="0">
                <a:solidFill>
                  <a:srgbClr val="002060"/>
                </a:solidFill>
              </a:rPr>
              <a:t>40 ORE SETTIMANALI</a:t>
            </a:r>
          </a:p>
          <a:p>
            <a:r>
              <a:rPr lang="it-IT" dirty="0">
                <a:solidFill>
                  <a:srgbClr val="002060"/>
                </a:solidFill>
              </a:rPr>
              <a:t>dalle 8:00 alle 16:00 </a:t>
            </a:r>
          </a:p>
          <a:p>
            <a:r>
              <a:rPr lang="it-IT" dirty="0">
                <a:solidFill>
                  <a:srgbClr val="002060"/>
                </a:solidFill>
              </a:rPr>
              <a:t>dal lunedì al venerdì</a:t>
            </a:r>
          </a:p>
          <a:p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899816" y="1769735"/>
            <a:ext cx="3852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b="1" dirty="0">
                <a:solidFill>
                  <a:srgbClr val="002060"/>
                </a:solidFill>
              </a:rPr>
              <a:t>SCUOLA SECONDARIA DI I GRADO </a:t>
            </a:r>
          </a:p>
          <a:p>
            <a:pPr lvl="0"/>
            <a:endParaRPr lang="it-IT" b="1" dirty="0">
              <a:solidFill>
                <a:srgbClr val="002060"/>
              </a:solidFill>
            </a:endParaRPr>
          </a:p>
          <a:p>
            <a:pPr lvl="0"/>
            <a:r>
              <a:rPr lang="it-IT" b="1" dirty="0">
                <a:solidFill>
                  <a:srgbClr val="002060"/>
                </a:solidFill>
              </a:rPr>
              <a:t>v. Gramsci</a:t>
            </a:r>
          </a:p>
          <a:p>
            <a:pPr lvl="0"/>
            <a:endParaRPr lang="it-IT" b="1" dirty="0">
              <a:solidFill>
                <a:srgbClr val="002060"/>
              </a:solidFill>
            </a:endParaRPr>
          </a:p>
          <a:p>
            <a:pPr lvl="0"/>
            <a:r>
              <a:rPr lang="it-IT" dirty="0">
                <a:solidFill>
                  <a:srgbClr val="002060"/>
                </a:solidFill>
              </a:rPr>
              <a:t>30 ORE SETTIMANALI </a:t>
            </a:r>
          </a:p>
          <a:p>
            <a:pPr lvl="0"/>
            <a:r>
              <a:rPr lang="it-IT" dirty="0">
                <a:solidFill>
                  <a:srgbClr val="002060"/>
                </a:solidFill>
              </a:rPr>
              <a:t>SETTIMANA CORTA </a:t>
            </a:r>
          </a:p>
          <a:p>
            <a:pPr lvl="0"/>
            <a:r>
              <a:rPr lang="it-IT" dirty="0">
                <a:solidFill>
                  <a:srgbClr val="002060"/>
                </a:solidFill>
              </a:rPr>
              <a:t>dalle 08:00 alle 14:00 </a:t>
            </a:r>
          </a:p>
          <a:p>
            <a:pPr lvl="0"/>
            <a:r>
              <a:rPr lang="it-IT" dirty="0">
                <a:solidFill>
                  <a:srgbClr val="002060"/>
                </a:solidFill>
              </a:rPr>
              <a:t>dal lunedì al venerdì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13" y="4213132"/>
            <a:ext cx="1734395" cy="208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r="4099"/>
          <a:stretch/>
        </p:blipFill>
        <p:spPr bwMode="auto">
          <a:xfrm>
            <a:off x="934387" y="4709908"/>
            <a:ext cx="3052997" cy="186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801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400">
        <p:circle/>
      </p:transition>
    </mc:Choice>
    <mc:Fallback xmlns="">
      <p:transition advClick="0" advTm="1540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/>
          <p:cNvSpPr>
            <a:spLocks noGrp="1"/>
          </p:cNvSpPr>
          <p:nvPr>
            <p:ph type="body" sz="quarter" idx="10"/>
          </p:nvPr>
        </p:nvSpPr>
        <p:spPr>
          <a:xfrm>
            <a:off x="509666" y="1896002"/>
            <a:ext cx="5726242" cy="429493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0000"/>
              </a:lnSpc>
              <a:spcBef>
                <a:spcPts val="713"/>
              </a:spcBef>
              <a:buClrTx/>
              <a:buNone/>
              <a:defRPr/>
            </a:pPr>
            <a:r>
              <a:rPr lang="it-IT" sz="2000" b="1" spc="4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Nel</a:t>
            </a:r>
            <a:r>
              <a:rPr lang="it-IT" sz="2000" b="1" spc="-6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spc="2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perseguire</a:t>
            </a:r>
            <a:r>
              <a:rPr lang="it-IT" sz="2000" b="1" spc="-5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spc="7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le</a:t>
            </a:r>
            <a:r>
              <a:rPr lang="it-IT" sz="2000" b="1" spc="-6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spc="3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sue</a:t>
            </a:r>
            <a:r>
              <a:rPr lang="it-IT" sz="2000" b="1" spc="-5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spc="114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finalità</a:t>
            </a:r>
            <a:r>
              <a:rPr lang="it-IT" sz="2000" b="1" spc="-5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spc="6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la</a:t>
            </a:r>
            <a:r>
              <a:rPr lang="it-IT" sz="2000" b="1" spc="-6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nostra </a:t>
            </a:r>
            <a:r>
              <a:rPr lang="it-IT" sz="2000" b="1" spc="-2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SCUOLA </a:t>
            </a:r>
            <a:r>
              <a:rPr lang="it-IT" sz="2000" b="1" spc="-114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ha</a:t>
            </a:r>
            <a:r>
              <a:rPr lang="it-IT" sz="2000" b="1" spc="-6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spc="6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it-IT" sz="2000" b="1" spc="-5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spc="1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centro  </a:t>
            </a:r>
            <a:r>
              <a:rPr lang="it-IT" sz="2000" b="1" spc="65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l’alunno </a:t>
            </a:r>
            <a:r>
              <a:rPr lang="it-IT" sz="2000" b="1" spc="-18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che  apprende</a:t>
            </a:r>
            <a:r>
              <a:rPr lang="it-IT" sz="2000" b="1" spc="-114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spcBef>
                <a:spcPts val="713"/>
              </a:spcBef>
              <a:buClrTx/>
              <a:buNone/>
              <a:defRPr/>
            </a:pPr>
            <a:endParaRPr lang="it-IT" sz="2000" b="1" dirty="0">
              <a:solidFill>
                <a:srgbClr val="000B22"/>
              </a:solidFill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ts val="713"/>
              </a:spcBef>
              <a:buClrTx/>
              <a:buNone/>
              <a:defRPr/>
            </a:pPr>
            <a:r>
              <a:rPr lang="it-IT" sz="2000" kern="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L’Offerta Formativa dell’Istituto Comprensivo “Salvatore Colonna”, radicata nel territorio, mira a realizzare una </a:t>
            </a:r>
            <a:r>
              <a:rPr lang="it-IT" sz="2000" b="1" kern="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scuola aperta </a:t>
            </a:r>
            <a:r>
              <a:rPr lang="it-IT" sz="2000" kern="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ed </a:t>
            </a:r>
            <a:r>
              <a:rPr lang="it-IT" sz="2000" b="1" kern="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inclusiva</a:t>
            </a:r>
            <a:r>
              <a:rPr lang="it-IT" sz="2000" kern="0" dirty="0">
                <a:solidFill>
                  <a:srgbClr val="000B22"/>
                </a:solidFill>
                <a:latin typeface="Arial" pitchFamily="34" charset="0"/>
                <a:cs typeface="Arial" pitchFamily="34" charset="0"/>
              </a:rPr>
              <a:t> progettata come un  laboratorio permanente di ricerca, di sperimentazione e innovazione didattica, di partecipazione e cittadinanza attiva in vista del successo formativo di ogni alunno nella sua peculiarità.</a:t>
            </a:r>
          </a:p>
          <a:p>
            <a:endParaRPr lang="it-IT" sz="2000" b="1" dirty="0">
              <a:solidFill>
                <a:srgbClr val="000B22"/>
              </a:solidFill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it-IT" sz="2800" spc="155" dirty="0">
                <a:latin typeface="Century Gothic"/>
                <a:cs typeface="Century Gothic"/>
              </a:rPr>
              <a:t>La </a:t>
            </a:r>
            <a:r>
              <a:rPr lang="it-IT" sz="2800" spc="180" dirty="0">
                <a:latin typeface="Century Gothic"/>
                <a:cs typeface="Century Gothic"/>
              </a:rPr>
              <a:t>centralità</a:t>
            </a:r>
            <a:r>
              <a:rPr lang="it-IT" sz="2800" spc="-35" dirty="0">
                <a:latin typeface="Century Gothic"/>
                <a:cs typeface="Century Gothic"/>
              </a:rPr>
              <a:t> </a:t>
            </a:r>
            <a:r>
              <a:rPr lang="it-IT" sz="2800" spc="130" dirty="0">
                <a:latin typeface="Century Gothic"/>
                <a:cs typeface="Century Gothic"/>
              </a:rPr>
              <a:t>dell'alunno</a:t>
            </a:r>
            <a:endParaRPr lang="it-IT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" t="5765" r="7095" b="5878"/>
          <a:stretch/>
        </p:blipFill>
        <p:spPr bwMode="auto">
          <a:xfrm>
            <a:off x="6590916" y="2131822"/>
            <a:ext cx="4396874" cy="445265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2700000">
              <a:schemeClr val="accent2">
                <a:lumMod val="60000"/>
                <a:lumOff val="40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6576">
        <p:circle/>
      </p:transition>
    </mc:Choice>
    <mc:Fallback xmlns="">
      <p:transition advClick="0" advTm="26576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812" y="375461"/>
            <a:ext cx="4929542" cy="83210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normAutofit fontScale="90000"/>
          </a:bodyPr>
          <a:lstStyle/>
          <a:p>
            <a:pPr algn="ctr" rtl="0"/>
            <a:r>
              <a:rPr lang="it-IT" sz="5400" dirty="0">
                <a:latin typeface="Aharoni" pitchFamily="2" charset="-79"/>
                <a:cs typeface="Aharoni" pitchFamily="2" charset="-79"/>
              </a:rPr>
              <a:t>CONTATTI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88" y="1756535"/>
            <a:ext cx="814856" cy="81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88" y="3117955"/>
            <a:ext cx="786610" cy="730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ject 7"/>
          <p:cNvSpPr/>
          <p:nvPr/>
        </p:nvSpPr>
        <p:spPr>
          <a:xfrm>
            <a:off x="2489624" y="4417125"/>
            <a:ext cx="1023938" cy="732155"/>
          </a:xfrm>
          <a:custGeom>
            <a:avLst/>
            <a:gdLst/>
            <a:ahLst/>
            <a:cxnLst/>
            <a:rect l="l" t="t" r="r" b="b"/>
            <a:pathLst>
              <a:path w="897254" h="732154">
                <a:moveTo>
                  <a:pt x="201236" y="731537"/>
                </a:moveTo>
                <a:lnTo>
                  <a:pt x="217138" y="686651"/>
                </a:lnTo>
                <a:lnTo>
                  <a:pt x="224344" y="636412"/>
                </a:lnTo>
                <a:lnTo>
                  <a:pt x="224423" y="632482"/>
                </a:lnTo>
                <a:lnTo>
                  <a:pt x="221998" y="615232"/>
                </a:lnTo>
                <a:lnTo>
                  <a:pt x="215021" y="599451"/>
                </a:lnTo>
                <a:lnTo>
                  <a:pt x="204027" y="586112"/>
                </a:lnTo>
                <a:lnTo>
                  <a:pt x="189538" y="576067"/>
                </a:lnTo>
                <a:lnTo>
                  <a:pt x="141666" y="548163"/>
                </a:lnTo>
                <a:lnTo>
                  <a:pt x="100055" y="516330"/>
                </a:lnTo>
                <a:lnTo>
                  <a:pt x="65108" y="481118"/>
                </a:lnTo>
                <a:lnTo>
                  <a:pt x="37226" y="443078"/>
                </a:lnTo>
                <a:lnTo>
                  <a:pt x="16813" y="402758"/>
                </a:lnTo>
                <a:lnTo>
                  <a:pt x="4270" y="360709"/>
                </a:lnTo>
                <a:lnTo>
                  <a:pt x="0" y="317480"/>
                </a:lnTo>
                <a:lnTo>
                  <a:pt x="3499" y="277709"/>
                </a:lnTo>
                <a:lnTo>
                  <a:pt x="13716" y="239398"/>
                </a:lnTo>
                <a:lnTo>
                  <a:pt x="30227" y="202845"/>
                </a:lnTo>
                <a:lnTo>
                  <a:pt x="52609" y="168351"/>
                </a:lnTo>
                <a:lnTo>
                  <a:pt x="80438" y="136216"/>
                </a:lnTo>
                <a:lnTo>
                  <a:pt x="113291" y="106738"/>
                </a:lnTo>
                <a:lnTo>
                  <a:pt x="150745" y="80218"/>
                </a:lnTo>
                <a:lnTo>
                  <a:pt x="192376" y="56956"/>
                </a:lnTo>
                <a:lnTo>
                  <a:pt x="237762" y="37251"/>
                </a:lnTo>
                <a:lnTo>
                  <a:pt x="286479" y="21403"/>
                </a:lnTo>
                <a:lnTo>
                  <a:pt x="338104" y="9712"/>
                </a:lnTo>
                <a:lnTo>
                  <a:pt x="392213" y="2478"/>
                </a:lnTo>
                <a:lnTo>
                  <a:pt x="448383" y="0"/>
                </a:lnTo>
                <a:lnTo>
                  <a:pt x="504554" y="2478"/>
                </a:lnTo>
                <a:lnTo>
                  <a:pt x="558663" y="9712"/>
                </a:lnTo>
                <a:lnTo>
                  <a:pt x="610288" y="21403"/>
                </a:lnTo>
                <a:lnTo>
                  <a:pt x="659005" y="37251"/>
                </a:lnTo>
                <a:lnTo>
                  <a:pt x="704390" y="56956"/>
                </a:lnTo>
                <a:lnTo>
                  <a:pt x="746022" y="80218"/>
                </a:lnTo>
                <a:lnTo>
                  <a:pt x="783476" y="106738"/>
                </a:lnTo>
                <a:lnTo>
                  <a:pt x="816329" y="136216"/>
                </a:lnTo>
                <a:lnTo>
                  <a:pt x="844158" y="168351"/>
                </a:lnTo>
                <a:lnTo>
                  <a:pt x="866540" y="202845"/>
                </a:lnTo>
                <a:lnTo>
                  <a:pt x="883051" y="239398"/>
                </a:lnTo>
                <a:lnTo>
                  <a:pt x="893267" y="277709"/>
                </a:lnTo>
                <a:lnTo>
                  <a:pt x="896767" y="317480"/>
                </a:lnTo>
                <a:lnTo>
                  <a:pt x="893268" y="357250"/>
                </a:lnTo>
                <a:lnTo>
                  <a:pt x="883051" y="395561"/>
                </a:lnTo>
                <a:lnTo>
                  <a:pt x="866541" y="432114"/>
                </a:lnTo>
                <a:lnTo>
                  <a:pt x="844160" y="466608"/>
                </a:lnTo>
                <a:lnTo>
                  <a:pt x="816332" y="498744"/>
                </a:lnTo>
                <a:lnTo>
                  <a:pt x="783480" y="528221"/>
                </a:lnTo>
                <a:lnTo>
                  <a:pt x="746026" y="554741"/>
                </a:lnTo>
                <a:lnTo>
                  <a:pt x="704396" y="578003"/>
                </a:lnTo>
                <a:lnTo>
                  <a:pt x="659011" y="597708"/>
                </a:lnTo>
                <a:lnTo>
                  <a:pt x="610295" y="613556"/>
                </a:lnTo>
                <a:lnTo>
                  <a:pt x="558670" y="625247"/>
                </a:lnTo>
                <a:lnTo>
                  <a:pt x="540404" y="627690"/>
                </a:lnTo>
                <a:lnTo>
                  <a:pt x="349555" y="627690"/>
                </a:lnTo>
                <a:lnTo>
                  <a:pt x="335514" y="629237"/>
                </a:lnTo>
                <a:lnTo>
                  <a:pt x="322260" y="633752"/>
                </a:lnTo>
                <a:lnTo>
                  <a:pt x="310275" y="641046"/>
                </a:lnTo>
                <a:lnTo>
                  <a:pt x="300040" y="650929"/>
                </a:lnTo>
                <a:lnTo>
                  <a:pt x="285301" y="666685"/>
                </a:lnTo>
                <a:lnTo>
                  <a:pt x="262789" y="687245"/>
                </a:lnTo>
                <a:lnTo>
                  <a:pt x="234202" y="709799"/>
                </a:lnTo>
                <a:lnTo>
                  <a:pt x="201236" y="731537"/>
                </a:lnTo>
                <a:close/>
              </a:path>
              <a:path w="897254" h="732154">
                <a:moveTo>
                  <a:pt x="448391" y="634960"/>
                </a:moveTo>
                <a:lnTo>
                  <a:pt x="403881" y="633320"/>
                </a:lnTo>
                <a:lnTo>
                  <a:pt x="358843" y="628388"/>
                </a:lnTo>
                <a:lnTo>
                  <a:pt x="355728" y="627904"/>
                </a:lnTo>
                <a:lnTo>
                  <a:pt x="352621" y="627690"/>
                </a:lnTo>
                <a:lnTo>
                  <a:pt x="540404" y="627690"/>
                </a:lnTo>
                <a:lnTo>
                  <a:pt x="504562" y="632482"/>
                </a:lnTo>
                <a:lnTo>
                  <a:pt x="448391" y="634960"/>
                </a:lnTo>
                <a:close/>
              </a:path>
            </a:pathLst>
          </a:custGeom>
          <a:solidFill>
            <a:schemeClr val="bg1"/>
          </a:solidFill>
          <a:ln w="53975">
            <a:solidFill>
              <a:srgbClr val="002060">
                <a:alpha val="90000"/>
              </a:srgb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ttangolo 5"/>
          <p:cNvSpPr/>
          <p:nvPr/>
        </p:nvSpPr>
        <p:spPr>
          <a:xfrm>
            <a:off x="3917429" y="311795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Email: leic84100R@istruzione.it </a:t>
            </a:r>
          </a:p>
          <a:p>
            <a:r>
              <a:rPr lang="fr-FR" dirty="0"/>
              <a:t>PEC: </a:t>
            </a:r>
            <a:r>
              <a:rPr lang="fr-FR" dirty="0">
                <a:hlinkClick r:id="rId5"/>
              </a:rPr>
              <a:t>leic84100r@pec.istruzione.it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Tel. 0832 322784</a:t>
            </a:r>
          </a:p>
        </p:txBody>
      </p:sp>
      <p:sp>
        <p:nvSpPr>
          <p:cNvPr id="8" name="Rettangolo 7"/>
          <p:cNvSpPr/>
          <p:nvPr/>
        </p:nvSpPr>
        <p:spPr>
          <a:xfrm>
            <a:off x="3797508" y="18407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Sede Presidenza e Segreteria: via Gramsci, 6</a:t>
            </a:r>
          </a:p>
          <a:p>
            <a:r>
              <a:rPr lang="it-IT" dirty="0"/>
              <a:t>73047 – Monteroni di Lecce (LE) </a:t>
            </a:r>
          </a:p>
        </p:txBody>
      </p:sp>
      <p:sp>
        <p:nvSpPr>
          <p:cNvPr id="9" name="Rettangolo 8"/>
          <p:cNvSpPr/>
          <p:nvPr/>
        </p:nvSpPr>
        <p:spPr>
          <a:xfrm>
            <a:off x="899405" y="5169592"/>
            <a:ext cx="10598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La Dirigente Scolastica prof.ssa Loredana Signore riceve previo appuntamento nei giorni lunedì, mercoledì e venerdì dalle 9:30 alle 11:30.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Gli uffici di segreteria ricevono</a:t>
            </a:r>
          </a:p>
          <a:p>
            <a:r>
              <a:rPr lang="it-IT" dirty="0">
                <a:solidFill>
                  <a:srgbClr val="002060"/>
                </a:solidFill>
              </a:rPr>
              <a:t>il martedì e giovedì dalle 16:30 alle 17:30.</a:t>
            </a:r>
          </a:p>
        </p:txBody>
      </p:sp>
    </p:spTree>
    <p:extLst>
      <p:ext uri="{BB962C8B-B14F-4D97-AF65-F5344CB8AC3E}">
        <p14:creationId xmlns:p14="http://schemas.microsoft.com/office/powerpoint/2010/main" val="28831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400">
        <p:circle/>
      </p:transition>
    </mc:Choice>
    <mc:Fallback xmlns="">
      <p:transition advClick="0" advTm="10400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234" y="2218600"/>
            <a:ext cx="6013780" cy="1605106"/>
          </a:xfrm>
        </p:spPr>
        <p:txBody>
          <a:bodyPr rtlCol="0">
            <a:normAutofit/>
          </a:bodyPr>
          <a:lstStyle/>
          <a:p>
            <a:pPr algn="ctr" rtl="0"/>
            <a:r>
              <a:rPr lang="it-IT" sz="4800" dirty="0">
                <a:solidFill>
                  <a:srgbClr val="0070C0"/>
                </a:solidFill>
                <a:latin typeface="AR DELANEY" pitchFamily="2" charset="0"/>
              </a:rPr>
              <a:t>VI ASPETTIAMO!!!!</a:t>
            </a:r>
          </a:p>
        </p:txBody>
      </p:sp>
      <p:sp>
        <p:nvSpPr>
          <p:cNvPr id="3" name="CasellaDiTesto 2"/>
          <p:cNvSpPr txBox="1"/>
          <p:nvPr/>
        </p:nvSpPr>
        <p:spPr>
          <a:xfrm rot="21299252">
            <a:off x="599607" y="636204"/>
            <a:ext cx="340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ISTITUTO COMPRENSIVO STATALE «S. COLONNA»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24" y="3612630"/>
            <a:ext cx="6213230" cy="258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circle/>
      </p:transition>
    </mc:Choice>
    <mc:Fallback xmlns="">
      <p:transition advClick="0" advTm="5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8348" y="2008682"/>
            <a:ext cx="3364342" cy="4244390"/>
          </a:xfrm>
        </p:spPr>
        <p:txBody>
          <a:bodyPr rtlCol="0">
            <a:normAutofit fontScale="85000" lnSpcReduction="10000"/>
          </a:bodyPr>
          <a:lstStyle/>
          <a:p>
            <a:endParaRPr lang="it-IT" dirty="0">
              <a:latin typeface="Arial" pitchFamily="34" charset="0"/>
              <a:cs typeface="Arial" pitchFamily="34" charset="0"/>
            </a:endParaRPr>
          </a:p>
          <a:p>
            <a:r>
              <a:rPr lang="it-IT" sz="2100" dirty="0">
                <a:latin typeface="Arial" pitchFamily="34" charset="0"/>
                <a:cs typeface="Arial" pitchFamily="34" charset="0"/>
              </a:rPr>
              <a:t>L’offerta formativa</a:t>
            </a:r>
            <a:r>
              <a:rPr lang="it-IT" sz="2100" b="0" dirty="0">
                <a:latin typeface="Arial" pitchFamily="34" charset="0"/>
                <a:cs typeface="Arial" pitchFamily="34" charset="0"/>
              </a:rPr>
              <a:t>… 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2100" b="0" dirty="0">
                <a:latin typeface="Arial" pitchFamily="34" charset="0"/>
                <a:cs typeface="Arial" pitchFamily="34" charset="0"/>
              </a:rPr>
              <a:t>Realizza AZIONI EDUCATIVE INTEGRATE attraverso reti 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it-IT" sz="2100" b="0" dirty="0">
                <a:latin typeface="Arial" pitchFamily="34" charset="0"/>
                <a:cs typeface="Arial" pitchFamily="34" charset="0"/>
              </a:rPr>
              <a:t>con Enti Locali, Forze dell’Ordine, Centri specializzati, Università, Scuole  secondarie di II grado ed Associazioni.</a:t>
            </a:r>
          </a:p>
          <a:p>
            <a:r>
              <a:rPr lang="it-IT" sz="2100" b="0" dirty="0">
                <a:latin typeface="Arial" pitchFamily="34" charset="0"/>
                <a:cs typeface="Arial" pitchFamily="34" charset="0"/>
              </a:rPr>
              <a:t>E’ arricchita dalla progettazione di moduli PON.</a:t>
            </a:r>
          </a:p>
          <a:p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 rot="21350447">
            <a:off x="4287190" y="970139"/>
            <a:ext cx="7555042" cy="3139321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just"/>
            <a:r>
              <a:rPr lang="it-IT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Il PIANO dell’OFFERTA FORMATIVA: </a:t>
            </a:r>
          </a:p>
          <a:p>
            <a:pPr algn="just"/>
            <a:endParaRPr lang="it-IT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693" indent="-285693" algn="just">
              <a:buFont typeface="Wingdings" pitchFamily="2" charset="2"/>
              <a:buChar char="§"/>
            </a:pPr>
            <a:r>
              <a:rPr lang="it-IT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favorisce la scoperta e lo sviluppo delle attitudini personali dell’alunno, delle sue abilità espressive e logico operative;</a:t>
            </a:r>
          </a:p>
          <a:p>
            <a:pPr marL="285693" indent="-285693" algn="just">
              <a:buFont typeface="Wingdings" pitchFamily="2" charset="2"/>
              <a:buChar char="§"/>
            </a:pPr>
            <a:endParaRPr lang="it-IT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693" indent="-285693" algn="just">
              <a:buFont typeface="Wingdings" pitchFamily="2" charset="2"/>
              <a:buChar char="§"/>
            </a:pPr>
            <a:r>
              <a:rPr lang="it-IT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offre una vasta gamma di attività finalizzate sia al recupero delle competenze di base che alla valorizzazione delle eccellenze;</a:t>
            </a:r>
          </a:p>
          <a:p>
            <a:pPr marL="285693" indent="-285693" algn="just">
              <a:buFont typeface="Wingdings" pitchFamily="2" charset="2"/>
              <a:buChar char="§"/>
            </a:pPr>
            <a:endParaRPr lang="it-IT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693" indent="-285693" algn="just">
              <a:buFont typeface="Wingdings" pitchFamily="2" charset="2"/>
              <a:buChar char="§"/>
            </a:pPr>
            <a:r>
              <a:rPr lang="it-IT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consente di PROGETTARE PERCORSI DIDATTICI INNOVATIVI PER GLI ALUNNI e CORSI DI FORMAZIONE PER I DOCENTI.</a:t>
            </a:r>
          </a:p>
          <a:p>
            <a:pPr algn="just"/>
            <a:endParaRPr lang="en-US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0003">
            <a:off x="195658" y="439333"/>
            <a:ext cx="4447903" cy="97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5400">
        <p:circle/>
      </p:transition>
    </mc:Choice>
    <mc:Fallback xmlns="">
      <p:transition advClick="0" advTm="2540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89778" y="849216"/>
            <a:ext cx="5333050" cy="1061509"/>
          </a:xfrm>
        </p:spPr>
        <p:txBody>
          <a:bodyPr rtlCol="0">
            <a:normAutofit/>
          </a:bodyPr>
          <a:lstStyle/>
          <a:p>
            <a:pPr rtl="0"/>
            <a:r>
              <a:rPr lang="it-IT" sz="3200" dirty="0"/>
              <a:t>I NOSTRI PROGETTI</a:t>
            </a:r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191840"/>
              </p:ext>
            </p:extLst>
          </p:nvPr>
        </p:nvGraphicFramePr>
        <p:xfrm>
          <a:off x="1454047" y="2338466"/>
          <a:ext cx="9278912" cy="3028014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8900000" sy="23000" kx="-1200000" algn="bl" rotWithShape="0">
                    <a:prstClr val="black">
                      <a:alpha val="20000"/>
                    </a:prstClr>
                  </a:outerShdw>
                </a:effectLst>
                <a:tableStyleId>{793D81CF-94F2-401A-BA57-92F5A7B2D0C5}</a:tableStyleId>
              </a:tblPr>
              <a:tblGrid>
                <a:gridCol w="23197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9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9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14007"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AREA </a:t>
                      </a: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LINGUISTICA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AREA </a:t>
                      </a: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ARTISTICO-MUSICALE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INCLUSIONE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AREA TECNOLOGICA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4007"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SCIENTIFICO- MATEMATICA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AREA MOTORIA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AREA CITTADINANZA ATTIVA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0B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it-IT" sz="18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1800" b="1" dirty="0">
                          <a:solidFill>
                            <a:schemeClr val="bg1"/>
                          </a:solidFill>
                        </a:rPr>
                        <a:t>PON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400">
        <p:circle/>
      </p:transition>
    </mc:Choice>
    <mc:Fallback xmlns="">
      <p:transition advClick="0" advTm="104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453" y="877851"/>
            <a:ext cx="1928741" cy="192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utente\Downloads\IMG-20201201-WA0050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9453" b="1639"/>
          <a:stretch/>
        </p:blipFill>
        <p:spPr bwMode="auto">
          <a:xfrm>
            <a:off x="1549233" y="4643152"/>
            <a:ext cx="4657641" cy="1865727"/>
          </a:xfrm>
          <a:prstGeom prst="rect">
            <a:avLst/>
          </a:prstGeom>
          <a:noFill/>
          <a:ln w="4445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tente\Downloads\IMG-20201201-WA00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4"/>
          <a:stretch/>
        </p:blipFill>
        <p:spPr bwMode="auto">
          <a:xfrm>
            <a:off x="1112222" y="3519219"/>
            <a:ext cx="2046812" cy="2217822"/>
          </a:xfrm>
          <a:prstGeom prst="rect">
            <a:avLst/>
          </a:prstGeom>
          <a:noFill/>
          <a:ln w="44450">
            <a:solidFill>
              <a:srgbClr val="FF33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rgamena 2 2"/>
          <p:cNvSpPr/>
          <p:nvPr/>
        </p:nvSpPr>
        <p:spPr>
          <a:xfrm>
            <a:off x="8169639" y="4745471"/>
            <a:ext cx="3657600" cy="1525721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object 6"/>
          <p:cNvSpPr txBox="1">
            <a:spLocks/>
          </p:cNvSpPr>
          <p:nvPr/>
        </p:nvSpPr>
        <p:spPr>
          <a:xfrm>
            <a:off x="7929798" y="2011899"/>
            <a:ext cx="4034453" cy="4394343"/>
          </a:xfrm>
          <a:prstGeom prst="rect">
            <a:avLst/>
          </a:prstGeom>
        </p:spPr>
        <p:txBody>
          <a:bodyPr vert="horz" wrap="square" lIns="0" tIns="110045" rIns="0" bIns="0" rtlCol="0">
            <a:spAutoFit/>
          </a:bodyPr>
          <a:lstStyle>
            <a:lvl1pPr>
              <a:defRPr sz="3100" b="1" i="0">
                <a:solidFill>
                  <a:schemeClr val="bg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marL="8465" marR="0" lvl="0" indent="0" defTabSz="914400" eaLnBrk="1" fontAlgn="auto" latinLnBrk="0" hangingPunct="1">
              <a:lnSpc>
                <a:spcPct val="100000"/>
              </a:lnSpc>
              <a:spcBef>
                <a:spcPts val="8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12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Finalità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4474" marR="3386" defTabSz="914400">
              <a:lnSpc>
                <a:spcPts val="3133"/>
              </a:lnSpc>
              <a:spcBef>
                <a:spcPts val="33"/>
              </a:spcBef>
            </a:pPr>
            <a:r>
              <a:rPr kumimoji="0" lang="it-IT" sz="2000" b="1" i="0" u="none" strike="noStrike" kern="0" cap="none" spc="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Valorizzazione, </a:t>
            </a:r>
            <a:r>
              <a:rPr kumimoji="0" lang="it-IT" sz="2000" b="1" i="0" u="none" strike="noStrike" kern="0" cap="none" spc="-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recupero, </a:t>
            </a:r>
            <a:r>
              <a:rPr kumimoji="0" lang="it-IT" sz="2000" b="1" i="0" u="none" strike="noStrike" kern="0" cap="none" spc="-13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consolidamento </a:t>
            </a:r>
            <a:r>
              <a:rPr kumimoji="0" lang="it-IT" sz="2000" b="1" i="0" u="none" strike="noStrike" kern="0" cap="none" spc="-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  </a:t>
            </a:r>
            <a:r>
              <a:rPr kumimoji="0" lang="it-IT" sz="2000" b="1" i="0" u="none" strike="noStrike" kern="0" cap="none" spc="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potenziamento </a:t>
            </a:r>
            <a:r>
              <a:rPr kumimoji="0" lang="it-IT" sz="2000" b="1" i="0" u="none" strike="noStrike" kern="0" cap="none" spc="-2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delle </a:t>
            </a:r>
            <a:r>
              <a:rPr kumimoji="0" lang="it-IT" sz="2000" b="1" i="0" u="none" strike="noStrike" kern="0" cap="none" spc="-37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competenze</a:t>
            </a:r>
            <a:r>
              <a:rPr kumimoji="0" lang="it-IT" sz="2000" b="1" i="0" u="none" strike="noStrike" kern="0" cap="none" spc="23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it-IT" sz="2000" b="1" i="0" u="none" strike="noStrike" kern="0" cap="none" spc="-3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linguistiche.</a:t>
            </a:r>
            <a:r>
              <a:rPr lang="it-IT" sz="2000" kern="0" spc="-3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14474" marR="3386" defTabSz="914400">
              <a:lnSpc>
                <a:spcPts val="3133"/>
              </a:lnSpc>
              <a:spcBef>
                <a:spcPts val="33"/>
              </a:spcBef>
            </a:pPr>
            <a:r>
              <a:rPr lang="it-IT" sz="2000" kern="0" spc="-3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E-</a:t>
            </a:r>
            <a:r>
              <a:rPr lang="it-IT" sz="2000" kern="0" spc="-3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twinning</a:t>
            </a:r>
            <a:r>
              <a:rPr lang="it-IT" sz="2000" kern="0" spc="-3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14474" marR="3386" defTabSz="914400">
              <a:lnSpc>
                <a:spcPts val="3133"/>
              </a:lnSpc>
              <a:spcBef>
                <a:spcPts val="33"/>
              </a:spcBef>
            </a:pPr>
            <a:r>
              <a:rPr kumimoji="0" lang="it-IT" sz="2000" b="1" i="0" u="none" strike="noStrike" kern="0" cap="none" spc="-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Certificazioni linguistiche</a:t>
            </a:r>
            <a:r>
              <a:rPr kumimoji="0" lang="it-IT" sz="2000" b="1" i="0" u="none" strike="noStrike" kern="0" cap="none" spc="-3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  <a:p>
            <a:pPr marL="314474" marR="3386" algn="ctr" defTabSz="914400">
              <a:lnSpc>
                <a:spcPts val="3133"/>
              </a:lnSpc>
              <a:spcBef>
                <a:spcPts val="33"/>
              </a:spcBef>
            </a:pPr>
            <a:endParaRPr lang="it-IT" sz="2000" kern="0" spc="-3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14474" marR="3386" algn="ctr" defTabSz="914400">
              <a:lnSpc>
                <a:spcPts val="3133"/>
              </a:lnSpc>
              <a:spcBef>
                <a:spcPts val="33"/>
              </a:spcBef>
            </a:pPr>
            <a:r>
              <a:rPr kumimoji="0" lang="it-IT" sz="2000" b="1" i="0" u="none" strike="noStrike" kern="0" cap="none" spc="-3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Avviamento allo studio del                LATINO.</a:t>
            </a:r>
          </a:p>
          <a:p>
            <a:pPr marL="314474" marR="3386" defTabSz="914400">
              <a:lnSpc>
                <a:spcPts val="3133"/>
              </a:lnSpc>
              <a:spcBef>
                <a:spcPts val="33"/>
              </a:spcBef>
            </a:pPr>
            <a:r>
              <a:rPr kumimoji="0" lang="it-IT" sz="2000" b="1" i="0" u="none" strike="noStrike" kern="0" cap="none" spc="-3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651231"/>
            <a:ext cx="7909560" cy="4976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0" tIns="108764" rIns="0" bIns="0" rtlCol="0">
            <a:spAutoFit/>
          </a:bodyPr>
          <a:lstStyle/>
          <a:p>
            <a:pPr marL="8464">
              <a:spcBef>
                <a:spcPts val="857"/>
              </a:spcBef>
            </a:pPr>
            <a:r>
              <a:rPr lang="it-IT" sz="2800" dirty="0"/>
              <a:t>               </a:t>
            </a:r>
            <a:r>
              <a:rPr sz="2800" dirty="0"/>
              <a:t>AREA </a:t>
            </a:r>
            <a:r>
              <a:rPr lang="it-IT" sz="2800" dirty="0"/>
              <a:t>LINGUISTICA</a:t>
            </a:r>
            <a:endParaRPr sz="2800" dirty="0"/>
          </a:p>
        </p:txBody>
      </p:sp>
      <p:sp>
        <p:nvSpPr>
          <p:cNvPr id="24" name="object 2"/>
          <p:cNvSpPr txBox="1"/>
          <p:nvPr/>
        </p:nvSpPr>
        <p:spPr>
          <a:xfrm>
            <a:off x="677335" y="2410291"/>
            <a:ext cx="2648797" cy="1003691"/>
          </a:xfrm>
          <a:prstGeom prst="rect">
            <a:avLst/>
          </a:prstGeom>
        </p:spPr>
        <p:txBody>
          <a:bodyPr vert="horz" wrap="square" lIns="0" tIns="28781" rIns="0" bIns="0" rtlCol="0">
            <a:spAutoFit/>
          </a:bodyPr>
          <a:lstStyle/>
          <a:p>
            <a:pPr marL="8465" marR="3386" defTabSz="609478">
              <a:lnSpc>
                <a:spcPts val="3800"/>
              </a:lnSpc>
              <a:spcBef>
                <a:spcPts val="227"/>
              </a:spcBef>
            </a:pPr>
            <a:r>
              <a:rPr sz="3200" spc="187" dirty="0">
                <a:solidFill>
                  <a:srgbClr val="FFFFFF"/>
                </a:solidFill>
                <a:latin typeface="Century Gothic"/>
                <a:cs typeface="Century Gothic"/>
              </a:rPr>
              <a:t>AREA  </a:t>
            </a:r>
            <a:r>
              <a:rPr sz="3200" spc="463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sz="3200" spc="160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320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3200" spc="-443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sz="3200" spc="289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sz="3200" spc="160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3200" spc="333" dirty="0">
                <a:solidFill>
                  <a:srgbClr val="FFFFFF"/>
                </a:solidFill>
                <a:latin typeface="Century Gothic"/>
                <a:cs typeface="Century Gothic"/>
              </a:rPr>
              <a:t>S</a:t>
            </a:r>
            <a:r>
              <a:rPr sz="3200" spc="104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3200" spc="160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3200" spc="-367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3200" spc="8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3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27" name="object 4"/>
          <p:cNvSpPr txBox="1"/>
          <p:nvPr/>
        </p:nvSpPr>
        <p:spPr>
          <a:xfrm>
            <a:off x="1081150" y="1284584"/>
            <a:ext cx="6220918" cy="300935"/>
          </a:xfrm>
          <a:prstGeom prst="rect">
            <a:avLst/>
          </a:prstGeom>
        </p:spPr>
        <p:txBody>
          <a:bodyPr vert="horz" wrap="square" lIns="0" tIns="8465" rIns="0" bIns="0" rtlCol="0">
            <a:spAutoFit/>
          </a:bodyPr>
          <a:lstStyle/>
          <a:p>
            <a:pPr marL="8465" defTabSz="609478">
              <a:spcBef>
                <a:spcPts val="67"/>
              </a:spcBef>
            </a:pPr>
            <a:r>
              <a:rPr sz="1900" b="1" spc="87" dirty="0">
                <a:solidFill>
                  <a:srgbClr val="002060"/>
                </a:solidFill>
                <a:latin typeface="Century Gothic"/>
                <a:cs typeface="Century Gothic"/>
              </a:rPr>
              <a:t>Lingua </a:t>
            </a:r>
            <a:r>
              <a:rPr sz="1900" b="1" spc="83" dirty="0">
                <a:solidFill>
                  <a:srgbClr val="002060"/>
                </a:solidFill>
                <a:latin typeface="Century Gothic"/>
                <a:cs typeface="Century Gothic"/>
              </a:rPr>
              <a:t>italiana, </a:t>
            </a:r>
            <a:r>
              <a:rPr sz="1900" b="1" spc="53" dirty="0">
                <a:solidFill>
                  <a:srgbClr val="002060"/>
                </a:solidFill>
                <a:latin typeface="Century Gothic"/>
                <a:cs typeface="Century Gothic"/>
              </a:rPr>
              <a:t>ingles</a:t>
            </a:r>
            <a:r>
              <a:rPr lang="it-IT" sz="1900" b="1" spc="53" dirty="0">
                <a:solidFill>
                  <a:srgbClr val="002060"/>
                </a:solidFill>
                <a:latin typeface="Century Gothic"/>
                <a:cs typeface="Century Gothic"/>
              </a:rPr>
              <a:t>e,</a:t>
            </a:r>
            <a:r>
              <a:rPr sz="1900" b="1" spc="73" dirty="0">
                <a:solidFill>
                  <a:srgbClr val="002060"/>
                </a:solidFill>
                <a:latin typeface="Century Gothic"/>
                <a:cs typeface="Century Gothic"/>
              </a:rPr>
              <a:t> </a:t>
            </a:r>
            <a:r>
              <a:rPr sz="1900" b="1" spc="80" dirty="0" err="1">
                <a:solidFill>
                  <a:srgbClr val="002060"/>
                </a:solidFill>
                <a:latin typeface="Century Gothic"/>
                <a:cs typeface="Century Gothic"/>
              </a:rPr>
              <a:t>francese</a:t>
            </a:r>
            <a:r>
              <a:rPr lang="it-IT" sz="1900" b="1" spc="80" dirty="0">
                <a:solidFill>
                  <a:srgbClr val="002060"/>
                </a:solidFill>
                <a:latin typeface="Century Gothic"/>
                <a:cs typeface="Century Gothic"/>
              </a:rPr>
              <a:t> e spagnola</a:t>
            </a:r>
            <a:endParaRPr sz="1900" dirty="0">
              <a:solidFill>
                <a:srgbClr val="002060"/>
              </a:solidFill>
              <a:latin typeface="Century Gothic"/>
              <a:cs typeface="Century Gothic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014" y="1052246"/>
            <a:ext cx="98742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object 21"/>
          <p:cNvSpPr/>
          <p:nvPr/>
        </p:nvSpPr>
        <p:spPr>
          <a:xfrm rot="19940214">
            <a:off x="10195453" y="193937"/>
            <a:ext cx="1034491" cy="9235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6094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101" y="1507061"/>
            <a:ext cx="2910680" cy="240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83" y="1658277"/>
            <a:ext cx="3391668" cy="280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7"/>
          <a:stretch/>
        </p:blipFill>
        <p:spPr bwMode="auto">
          <a:xfrm>
            <a:off x="8169638" y="66198"/>
            <a:ext cx="1470511" cy="85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31715BD-0BD4-4764-9BF2-46AB10BD96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5416" y="4791075"/>
            <a:ext cx="22193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ircle/>
      </p:transition>
    </mc:Choice>
    <mc:Fallback xmlns="">
      <p:transition advClick="0" advTm="15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11"/>
          <p:cNvSpPr/>
          <p:nvPr/>
        </p:nvSpPr>
        <p:spPr>
          <a:xfrm>
            <a:off x="495043" y="2578308"/>
            <a:ext cx="4060445" cy="39484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/>
              <a:t>AREA ARTISTICO-MUSICALE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1549063" y="5945188"/>
            <a:ext cx="642937" cy="365125"/>
          </a:xfrm>
        </p:spPr>
        <p:txBody>
          <a:bodyPr/>
          <a:lstStyle/>
          <a:p>
            <a:pPr rtl="0"/>
            <a:fld id="{98C0CDE5-970C-4CC4-BF43-0DA127E73E82}" type="slidenum">
              <a:rPr lang="it-IT" noProof="0" smtClean="0"/>
              <a:t>6</a:t>
            </a:fld>
            <a:endParaRPr lang="it-IT" noProof="0"/>
          </a:p>
        </p:txBody>
      </p:sp>
      <p:sp>
        <p:nvSpPr>
          <p:cNvPr id="36" name="object 34"/>
          <p:cNvSpPr/>
          <p:nvPr/>
        </p:nvSpPr>
        <p:spPr>
          <a:xfrm>
            <a:off x="2730029" y="3320321"/>
            <a:ext cx="1145233" cy="2759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" name="object 32"/>
          <p:cNvSpPr/>
          <p:nvPr/>
        </p:nvSpPr>
        <p:spPr>
          <a:xfrm>
            <a:off x="1640915" y="3458366"/>
            <a:ext cx="534988" cy="723890"/>
          </a:xfrm>
          <a:custGeom>
            <a:avLst/>
            <a:gdLst/>
            <a:ahLst/>
            <a:cxnLst/>
            <a:rect l="l" t="t" r="r" b="b"/>
            <a:pathLst>
              <a:path w="803910" h="918845">
                <a:moveTo>
                  <a:pt x="263208" y="674940"/>
                </a:moveTo>
                <a:lnTo>
                  <a:pt x="220442" y="685484"/>
                </a:lnTo>
                <a:lnTo>
                  <a:pt x="85804" y="139417"/>
                </a:lnTo>
                <a:lnTo>
                  <a:pt x="651255" y="0"/>
                </a:lnTo>
                <a:lnTo>
                  <a:pt x="699003" y="193655"/>
                </a:lnTo>
                <a:lnTo>
                  <a:pt x="176318" y="322528"/>
                </a:lnTo>
                <a:lnTo>
                  <a:pt x="263208" y="674940"/>
                </a:lnTo>
                <a:close/>
              </a:path>
              <a:path w="803910" h="918845">
                <a:moveTo>
                  <a:pt x="785894" y="546066"/>
                </a:moveTo>
                <a:lnTo>
                  <a:pt x="743114" y="556614"/>
                </a:lnTo>
                <a:lnTo>
                  <a:pt x="656223" y="204203"/>
                </a:lnTo>
                <a:lnTo>
                  <a:pt x="699003" y="193655"/>
                </a:lnTo>
                <a:lnTo>
                  <a:pt x="785894" y="546066"/>
                </a:lnTo>
                <a:close/>
              </a:path>
              <a:path w="803910" h="918845">
                <a:moveTo>
                  <a:pt x="138580" y="909908"/>
                </a:moveTo>
                <a:lnTo>
                  <a:pt x="85785" y="918436"/>
                </a:lnTo>
                <a:lnTo>
                  <a:pt x="41049" y="909729"/>
                </a:lnTo>
                <a:lnTo>
                  <a:pt x="10268" y="883800"/>
                </a:lnTo>
                <a:lnTo>
                  <a:pt x="0" y="844817"/>
                </a:lnTo>
                <a:lnTo>
                  <a:pt x="11216" y="800515"/>
                </a:lnTo>
                <a:lnTo>
                  <a:pt x="41412" y="756248"/>
                </a:lnTo>
                <a:lnTo>
                  <a:pt x="88084" y="717372"/>
                </a:lnTo>
                <a:lnTo>
                  <a:pt x="122638" y="699134"/>
                </a:lnTo>
                <a:lnTo>
                  <a:pt x="190285" y="683199"/>
                </a:lnTo>
                <a:lnTo>
                  <a:pt x="220442" y="685484"/>
                </a:lnTo>
                <a:lnTo>
                  <a:pt x="263208" y="674940"/>
                </a:lnTo>
                <a:lnTo>
                  <a:pt x="275869" y="726296"/>
                </a:lnTo>
                <a:lnTo>
                  <a:pt x="281089" y="764432"/>
                </a:lnTo>
                <a:lnTo>
                  <a:pt x="267720" y="806416"/>
                </a:lnTo>
                <a:lnTo>
                  <a:pt x="237839" y="847802"/>
                </a:lnTo>
                <a:lnTo>
                  <a:pt x="193539" y="884137"/>
                </a:lnTo>
                <a:lnTo>
                  <a:pt x="138580" y="909908"/>
                </a:lnTo>
                <a:close/>
              </a:path>
              <a:path w="803910" h="918845">
                <a:moveTo>
                  <a:pt x="661261" y="781036"/>
                </a:moveTo>
                <a:lnTo>
                  <a:pt x="608465" y="789564"/>
                </a:lnTo>
                <a:lnTo>
                  <a:pt x="563730" y="780857"/>
                </a:lnTo>
                <a:lnTo>
                  <a:pt x="532949" y="754928"/>
                </a:lnTo>
                <a:lnTo>
                  <a:pt x="522679" y="715946"/>
                </a:lnTo>
                <a:lnTo>
                  <a:pt x="533893" y="671644"/>
                </a:lnTo>
                <a:lnTo>
                  <a:pt x="564089" y="627377"/>
                </a:lnTo>
                <a:lnTo>
                  <a:pt x="610765" y="588500"/>
                </a:lnTo>
                <a:lnTo>
                  <a:pt x="645313" y="570263"/>
                </a:lnTo>
                <a:lnTo>
                  <a:pt x="712957" y="554329"/>
                </a:lnTo>
                <a:lnTo>
                  <a:pt x="743114" y="556614"/>
                </a:lnTo>
                <a:lnTo>
                  <a:pt x="785894" y="546066"/>
                </a:lnTo>
                <a:lnTo>
                  <a:pt x="798556" y="597423"/>
                </a:lnTo>
                <a:lnTo>
                  <a:pt x="803773" y="635559"/>
                </a:lnTo>
                <a:lnTo>
                  <a:pt x="790408" y="677542"/>
                </a:lnTo>
                <a:lnTo>
                  <a:pt x="760533" y="718926"/>
                </a:lnTo>
                <a:lnTo>
                  <a:pt x="716224" y="755264"/>
                </a:lnTo>
                <a:lnTo>
                  <a:pt x="661261" y="781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39" y="4503191"/>
            <a:ext cx="536575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48" y="2660754"/>
            <a:ext cx="6524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924442" y="1910545"/>
            <a:ext cx="50816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Finalità</a:t>
            </a:r>
          </a:p>
          <a:p>
            <a:endParaRPr lang="it-IT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Potenziamento delle competenze nella pratica e nella  cultura musicali, nell'arte e nella storia dell'arte, nel  cinema, nelle tecniche e nei media di produzione e di  diffusione delle immagini e dei suoni.</a:t>
            </a:r>
          </a:p>
          <a:p>
            <a:pPr algn="just"/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CORO  d’Istituto</a:t>
            </a:r>
          </a:p>
          <a:p>
            <a:pPr algn="just"/>
            <a:r>
              <a:rPr lang="it-IT" sz="2000" b="1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Studio di strumenti musicali: a corda, a fiato, a percussioni, a tastiera.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7334916" y="5181142"/>
            <a:ext cx="2593298" cy="14090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400">
        <p:circle/>
      </p:transition>
    </mc:Choice>
    <mc:Fallback xmlns="">
      <p:transition advClick="0" advTm="204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067021" y="2547053"/>
            <a:ext cx="78904" cy="78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0" y="651231"/>
            <a:ext cx="7909560" cy="497636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08764" rIns="0" bIns="0" rtlCol="0">
            <a:spAutoFit/>
          </a:bodyPr>
          <a:lstStyle/>
          <a:p>
            <a:pPr marL="8464">
              <a:spcBef>
                <a:spcPts val="857"/>
              </a:spcBef>
            </a:pPr>
            <a:r>
              <a:rPr lang="it-IT" sz="2800" dirty="0"/>
              <a:t>               </a:t>
            </a:r>
            <a:r>
              <a:rPr sz="2800" dirty="0"/>
              <a:t>AREA INCLUSIONE</a:t>
            </a:r>
          </a:p>
        </p:txBody>
      </p:sp>
      <p:sp>
        <p:nvSpPr>
          <p:cNvPr id="7" name="object 7"/>
          <p:cNvSpPr/>
          <p:nvPr/>
        </p:nvSpPr>
        <p:spPr>
          <a:xfrm>
            <a:off x="780259" y="3533825"/>
            <a:ext cx="310303" cy="853863"/>
          </a:xfrm>
          <a:custGeom>
            <a:avLst/>
            <a:gdLst/>
            <a:ahLst/>
            <a:cxnLst/>
            <a:rect l="l" t="t" r="r" b="b"/>
            <a:pathLst>
              <a:path w="465455" h="1280795">
                <a:moveTo>
                  <a:pt x="0" y="0"/>
                </a:moveTo>
                <a:lnTo>
                  <a:pt x="465196" y="0"/>
                </a:lnTo>
                <a:lnTo>
                  <a:pt x="465196" y="1280366"/>
                </a:lnTo>
                <a:lnTo>
                  <a:pt x="0" y="12803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1542" y="3505110"/>
            <a:ext cx="367877" cy="911013"/>
          </a:xfrm>
          <a:custGeom>
            <a:avLst/>
            <a:gdLst/>
            <a:ahLst/>
            <a:cxnLst/>
            <a:rect l="l" t="t" r="r" b="b"/>
            <a:pathLst>
              <a:path w="551815" h="1366520">
                <a:moveTo>
                  <a:pt x="508270" y="1366514"/>
                </a:moveTo>
                <a:lnTo>
                  <a:pt x="43073" y="1366514"/>
                </a:lnTo>
                <a:lnTo>
                  <a:pt x="26349" y="1363115"/>
                </a:lnTo>
                <a:lnTo>
                  <a:pt x="12652" y="1353861"/>
                </a:lnTo>
                <a:lnTo>
                  <a:pt x="3398" y="1340165"/>
                </a:lnTo>
                <a:lnTo>
                  <a:pt x="0" y="1323440"/>
                </a:lnTo>
                <a:lnTo>
                  <a:pt x="0" y="43073"/>
                </a:lnTo>
                <a:lnTo>
                  <a:pt x="3398" y="26349"/>
                </a:lnTo>
                <a:lnTo>
                  <a:pt x="12652" y="12652"/>
                </a:lnTo>
                <a:lnTo>
                  <a:pt x="26349" y="3398"/>
                </a:lnTo>
                <a:lnTo>
                  <a:pt x="43073" y="0"/>
                </a:lnTo>
                <a:lnTo>
                  <a:pt x="508270" y="0"/>
                </a:lnTo>
                <a:lnTo>
                  <a:pt x="524994" y="3398"/>
                </a:lnTo>
                <a:lnTo>
                  <a:pt x="538690" y="12652"/>
                </a:lnTo>
                <a:lnTo>
                  <a:pt x="547944" y="26349"/>
                </a:lnTo>
                <a:lnTo>
                  <a:pt x="551343" y="43073"/>
                </a:lnTo>
                <a:lnTo>
                  <a:pt x="551343" y="86147"/>
                </a:lnTo>
                <a:lnTo>
                  <a:pt x="86147" y="86147"/>
                </a:lnTo>
                <a:lnTo>
                  <a:pt x="86147" y="1280366"/>
                </a:lnTo>
                <a:lnTo>
                  <a:pt x="551343" y="1280366"/>
                </a:lnTo>
                <a:lnTo>
                  <a:pt x="551343" y="1323440"/>
                </a:lnTo>
                <a:lnTo>
                  <a:pt x="547944" y="1340165"/>
                </a:lnTo>
                <a:lnTo>
                  <a:pt x="538690" y="1353861"/>
                </a:lnTo>
                <a:lnTo>
                  <a:pt x="524994" y="1363115"/>
                </a:lnTo>
                <a:lnTo>
                  <a:pt x="508270" y="1366514"/>
                </a:lnTo>
                <a:close/>
              </a:path>
              <a:path w="551815" h="1366520">
                <a:moveTo>
                  <a:pt x="551343" y="1280366"/>
                </a:moveTo>
                <a:lnTo>
                  <a:pt x="465196" y="1280366"/>
                </a:lnTo>
                <a:lnTo>
                  <a:pt x="465196" y="86147"/>
                </a:lnTo>
                <a:lnTo>
                  <a:pt x="551343" y="86147"/>
                </a:lnTo>
                <a:lnTo>
                  <a:pt x="551343" y="1280366"/>
                </a:lnTo>
                <a:close/>
              </a:path>
            </a:pathLst>
          </a:custGeom>
          <a:solidFill>
            <a:srgbClr val="3430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90390" y="3433317"/>
            <a:ext cx="2132330" cy="871220"/>
          </a:xfrm>
          <a:custGeom>
            <a:avLst/>
            <a:gdLst/>
            <a:ahLst/>
            <a:cxnLst/>
            <a:rect l="l" t="t" r="r" b="b"/>
            <a:pathLst>
              <a:path w="3198495" h="1306829">
                <a:moveTo>
                  <a:pt x="1178066" y="1306210"/>
                </a:moveTo>
                <a:lnTo>
                  <a:pt x="0" y="1184527"/>
                </a:lnTo>
                <a:lnTo>
                  <a:pt x="0" y="380125"/>
                </a:lnTo>
                <a:lnTo>
                  <a:pt x="499655" y="0"/>
                </a:lnTo>
                <a:lnTo>
                  <a:pt x="1822018" y="0"/>
                </a:lnTo>
                <a:lnTo>
                  <a:pt x="1868758" y="4692"/>
                </a:lnTo>
                <a:lnTo>
                  <a:pt x="1912254" y="18154"/>
                </a:lnTo>
                <a:lnTo>
                  <a:pt x="1951586" y="39466"/>
                </a:lnTo>
                <a:lnTo>
                  <a:pt x="1985833" y="67706"/>
                </a:lnTo>
                <a:lnTo>
                  <a:pt x="2014073" y="101953"/>
                </a:lnTo>
                <a:lnTo>
                  <a:pt x="2035385" y="141285"/>
                </a:lnTo>
                <a:lnTo>
                  <a:pt x="2048847" y="184781"/>
                </a:lnTo>
                <a:lnTo>
                  <a:pt x="2053540" y="231521"/>
                </a:lnTo>
                <a:lnTo>
                  <a:pt x="2048847" y="278260"/>
                </a:lnTo>
                <a:lnTo>
                  <a:pt x="2035385" y="321757"/>
                </a:lnTo>
                <a:lnTo>
                  <a:pt x="2014073" y="361089"/>
                </a:lnTo>
                <a:lnTo>
                  <a:pt x="1985833" y="395336"/>
                </a:lnTo>
                <a:lnTo>
                  <a:pt x="1951586" y="423575"/>
                </a:lnTo>
                <a:lnTo>
                  <a:pt x="1912254" y="444887"/>
                </a:lnTo>
                <a:lnTo>
                  <a:pt x="1868758" y="458350"/>
                </a:lnTo>
                <a:lnTo>
                  <a:pt x="1822018" y="463042"/>
                </a:lnTo>
                <a:lnTo>
                  <a:pt x="1023001" y="463042"/>
                </a:lnTo>
                <a:lnTo>
                  <a:pt x="1193540" y="516910"/>
                </a:lnTo>
                <a:lnTo>
                  <a:pt x="1242681" y="530902"/>
                </a:lnTo>
                <a:lnTo>
                  <a:pt x="1292087" y="543786"/>
                </a:lnTo>
                <a:lnTo>
                  <a:pt x="1341737" y="555561"/>
                </a:lnTo>
                <a:lnTo>
                  <a:pt x="1391610" y="566228"/>
                </a:lnTo>
                <a:lnTo>
                  <a:pt x="1441687" y="575786"/>
                </a:lnTo>
                <a:lnTo>
                  <a:pt x="1491945" y="584235"/>
                </a:lnTo>
                <a:lnTo>
                  <a:pt x="1542366" y="591575"/>
                </a:lnTo>
                <a:lnTo>
                  <a:pt x="1592928" y="597807"/>
                </a:lnTo>
                <a:lnTo>
                  <a:pt x="1643610" y="602930"/>
                </a:lnTo>
                <a:lnTo>
                  <a:pt x="1694392" y="606944"/>
                </a:lnTo>
                <a:lnTo>
                  <a:pt x="1745254" y="609850"/>
                </a:lnTo>
                <a:lnTo>
                  <a:pt x="2167685" y="621338"/>
                </a:lnTo>
                <a:lnTo>
                  <a:pt x="2885742" y="621338"/>
                </a:lnTo>
                <a:lnTo>
                  <a:pt x="2268908" y="1193142"/>
                </a:lnTo>
                <a:lnTo>
                  <a:pt x="1178066" y="1306210"/>
                </a:lnTo>
                <a:close/>
              </a:path>
              <a:path w="3198495" h="1306829">
                <a:moveTo>
                  <a:pt x="2885742" y="621338"/>
                </a:moveTo>
                <a:lnTo>
                  <a:pt x="2167685" y="621338"/>
                </a:lnTo>
                <a:lnTo>
                  <a:pt x="2513352" y="346743"/>
                </a:lnTo>
                <a:lnTo>
                  <a:pt x="2551613" y="318843"/>
                </a:lnTo>
                <a:lnTo>
                  <a:pt x="2591541" y="294508"/>
                </a:lnTo>
                <a:lnTo>
                  <a:pt x="2632906" y="273744"/>
                </a:lnTo>
                <a:lnTo>
                  <a:pt x="2675484" y="256557"/>
                </a:lnTo>
                <a:lnTo>
                  <a:pt x="2719046" y="242955"/>
                </a:lnTo>
                <a:lnTo>
                  <a:pt x="2763364" y="232943"/>
                </a:lnTo>
                <a:lnTo>
                  <a:pt x="2808213" y="226527"/>
                </a:lnTo>
                <a:lnTo>
                  <a:pt x="2853365" y="223714"/>
                </a:lnTo>
                <a:lnTo>
                  <a:pt x="2898592" y="224510"/>
                </a:lnTo>
                <a:lnTo>
                  <a:pt x="2943668" y="228921"/>
                </a:lnTo>
                <a:lnTo>
                  <a:pt x="2988366" y="236954"/>
                </a:lnTo>
                <a:lnTo>
                  <a:pt x="3032457" y="248616"/>
                </a:lnTo>
                <a:lnTo>
                  <a:pt x="3075716" y="263911"/>
                </a:lnTo>
                <a:lnTo>
                  <a:pt x="3117915" y="282848"/>
                </a:lnTo>
                <a:lnTo>
                  <a:pt x="3158827" y="305431"/>
                </a:lnTo>
                <a:lnTo>
                  <a:pt x="3198224" y="331667"/>
                </a:lnTo>
                <a:lnTo>
                  <a:pt x="2885742" y="6213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1674" y="3404604"/>
            <a:ext cx="2190327" cy="929217"/>
          </a:xfrm>
          <a:custGeom>
            <a:avLst/>
            <a:gdLst/>
            <a:ahLst/>
            <a:cxnLst/>
            <a:rect l="l" t="t" r="r" b="b"/>
            <a:pathLst>
              <a:path w="3285490" h="1393825">
                <a:moveTo>
                  <a:pt x="1226524" y="1393435"/>
                </a:moveTo>
                <a:lnTo>
                  <a:pt x="1225447" y="1392358"/>
                </a:lnTo>
                <a:lnTo>
                  <a:pt x="1217909" y="1392358"/>
                </a:lnTo>
                <a:lnTo>
                  <a:pt x="38766" y="1270675"/>
                </a:lnTo>
                <a:lnTo>
                  <a:pt x="23623" y="1266216"/>
                </a:lnTo>
                <a:lnTo>
                  <a:pt x="11306" y="1256810"/>
                </a:lnTo>
                <a:lnTo>
                  <a:pt x="3028" y="1243568"/>
                </a:lnTo>
                <a:lnTo>
                  <a:pt x="0" y="1227601"/>
                </a:lnTo>
                <a:lnTo>
                  <a:pt x="0" y="423199"/>
                </a:lnTo>
                <a:lnTo>
                  <a:pt x="17229" y="388740"/>
                </a:lnTo>
                <a:lnTo>
                  <a:pt x="516884" y="8614"/>
                </a:lnTo>
                <a:lnTo>
                  <a:pt x="542728" y="0"/>
                </a:lnTo>
                <a:lnTo>
                  <a:pt x="1865092" y="0"/>
                </a:lnTo>
                <a:lnTo>
                  <a:pt x="1914215" y="4418"/>
                </a:lnTo>
                <a:lnTo>
                  <a:pt x="1960546" y="17158"/>
                </a:lnTo>
                <a:lnTo>
                  <a:pt x="2003287" y="37450"/>
                </a:lnTo>
                <a:lnTo>
                  <a:pt x="2041641" y="64521"/>
                </a:lnTo>
                <a:lnTo>
                  <a:pt x="2062245" y="85070"/>
                </a:lnTo>
                <a:lnTo>
                  <a:pt x="557804" y="85070"/>
                </a:lnTo>
                <a:lnTo>
                  <a:pt x="86147" y="443659"/>
                </a:lnTo>
                <a:lnTo>
                  <a:pt x="86147" y="1188834"/>
                </a:lnTo>
                <a:lnTo>
                  <a:pt x="1222217" y="1306210"/>
                </a:lnTo>
                <a:lnTo>
                  <a:pt x="2068031" y="1306210"/>
                </a:lnTo>
                <a:lnTo>
                  <a:pt x="1226524" y="1393435"/>
                </a:lnTo>
                <a:close/>
              </a:path>
              <a:path w="3285490" h="1393825">
                <a:moveTo>
                  <a:pt x="2210759" y="707486"/>
                </a:moveTo>
                <a:lnTo>
                  <a:pt x="1839248" y="697794"/>
                </a:lnTo>
                <a:lnTo>
                  <a:pt x="1787334" y="695749"/>
                </a:lnTo>
                <a:lnTo>
                  <a:pt x="1735482" y="692598"/>
                </a:lnTo>
                <a:lnTo>
                  <a:pt x="1683715" y="688345"/>
                </a:lnTo>
                <a:lnTo>
                  <a:pt x="1632057" y="682992"/>
                </a:lnTo>
                <a:lnTo>
                  <a:pt x="1580531" y="676541"/>
                </a:lnTo>
                <a:lnTo>
                  <a:pt x="1529161" y="668997"/>
                </a:lnTo>
                <a:lnTo>
                  <a:pt x="1477971" y="660362"/>
                </a:lnTo>
                <a:lnTo>
                  <a:pt x="1426983" y="650638"/>
                </a:lnTo>
                <a:lnTo>
                  <a:pt x="1376222" y="639830"/>
                </a:lnTo>
                <a:lnTo>
                  <a:pt x="1325711" y="627939"/>
                </a:lnTo>
                <a:lnTo>
                  <a:pt x="1275473" y="614969"/>
                </a:lnTo>
                <a:lnTo>
                  <a:pt x="1225532" y="600922"/>
                </a:lnTo>
                <a:lnTo>
                  <a:pt x="1175912" y="585802"/>
                </a:lnTo>
                <a:lnTo>
                  <a:pt x="1053152" y="545959"/>
                </a:lnTo>
                <a:lnTo>
                  <a:pt x="1024380" y="513704"/>
                </a:lnTo>
                <a:lnTo>
                  <a:pt x="1024077" y="498578"/>
                </a:lnTo>
                <a:lnTo>
                  <a:pt x="1029142" y="484226"/>
                </a:lnTo>
                <a:lnTo>
                  <a:pt x="1038749" y="472599"/>
                </a:lnTo>
                <a:lnTo>
                  <a:pt x="1051789" y="464809"/>
                </a:lnTo>
                <a:lnTo>
                  <a:pt x="1067151" y="461965"/>
                </a:lnTo>
                <a:lnTo>
                  <a:pt x="1866169" y="461965"/>
                </a:lnTo>
                <a:lnTo>
                  <a:pt x="1916023" y="455260"/>
                </a:lnTo>
                <a:lnTo>
                  <a:pt x="1960971" y="436320"/>
                </a:lnTo>
                <a:lnTo>
                  <a:pt x="1999159" y="406912"/>
                </a:lnTo>
                <a:lnTo>
                  <a:pt x="2028732" y="368798"/>
                </a:lnTo>
                <a:lnTo>
                  <a:pt x="2047836" y="323745"/>
                </a:lnTo>
                <a:lnTo>
                  <a:pt x="2054616" y="273518"/>
                </a:lnTo>
                <a:lnTo>
                  <a:pt x="2047911" y="223290"/>
                </a:lnTo>
                <a:lnTo>
                  <a:pt x="2028972" y="178237"/>
                </a:lnTo>
                <a:lnTo>
                  <a:pt x="1999563" y="140124"/>
                </a:lnTo>
                <a:lnTo>
                  <a:pt x="1961450" y="110715"/>
                </a:lnTo>
                <a:lnTo>
                  <a:pt x="1916397" y="91775"/>
                </a:lnTo>
                <a:lnTo>
                  <a:pt x="1866169" y="85070"/>
                </a:lnTo>
                <a:lnTo>
                  <a:pt x="2062245" y="85070"/>
                </a:lnTo>
                <a:lnTo>
                  <a:pt x="2101998" y="135921"/>
                </a:lnTo>
                <a:lnTo>
                  <a:pt x="2122404" y="178707"/>
                </a:lnTo>
                <a:lnTo>
                  <a:pt x="2135233" y="225188"/>
                </a:lnTo>
                <a:lnTo>
                  <a:pt x="2139687" y="274595"/>
                </a:lnTo>
                <a:lnTo>
                  <a:pt x="2135269" y="324001"/>
                </a:lnTo>
                <a:lnTo>
                  <a:pt x="2122528" y="370482"/>
                </a:lnTo>
                <a:lnTo>
                  <a:pt x="2102237" y="413268"/>
                </a:lnTo>
                <a:lnTo>
                  <a:pt x="2075165" y="451587"/>
                </a:lnTo>
                <a:lnTo>
                  <a:pt x="2042084" y="484668"/>
                </a:lnTo>
                <a:lnTo>
                  <a:pt x="2003765" y="511739"/>
                </a:lnTo>
                <a:lnTo>
                  <a:pt x="1960980" y="532031"/>
                </a:lnTo>
                <a:lnTo>
                  <a:pt x="1914498" y="544771"/>
                </a:lnTo>
                <a:lnTo>
                  <a:pt x="1865092" y="549190"/>
                </a:lnTo>
                <a:lnTo>
                  <a:pt x="1362206" y="549190"/>
                </a:lnTo>
                <a:lnTo>
                  <a:pt x="1409175" y="560011"/>
                </a:lnTo>
                <a:lnTo>
                  <a:pt x="1456383" y="569856"/>
                </a:lnTo>
                <a:lnTo>
                  <a:pt x="1503810" y="578720"/>
                </a:lnTo>
                <a:lnTo>
                  <a:pt x="1551438" y="586595"/>
                </a:lnTo>
                <a:lnTo>
                  <a:pt x="1599246" y="593475"/>
                </a:lnTo>
                <a:lnTo>
                  <a:pt x="1647216" y="599353"/>
                </a:lnTo>
                <a:lnTo>
                  <a:pt x="1695329" y="604224"/>
                </a:lnTo>
                <a:lnTo>
                  <a:pt x="1743564" y="608080"/>
                </a:lnTo>
                <a:lnTo>
                  <a:pt x="1791902" y="610915"/>
                </a:lnTo>
                <a:lnTo>
                  <a:pt x="1840325" y="612723"/>
                </a:lnTo>
                <a:lnTo>
                  <a:pt x="2196760" y="622415"/>
                </a:lnTo>
                <a:lnTo>
                  <a:pt x="2333645" y="622415"/>
                </a:lnTo>
                <a:lnTo>
                  <a:pt x="2238757" y="697794"/>
                </a:lnTo>
                <a:lnTo>
                  <a:pt x="2232565" y="702034"/>
                </a:lnTo>
                <a:lnTo>
                  <a:pt x="2225565" y="705063"/>
                </a:lnTo>
                <a:lnTo>
                  <a:pt x="2218162" y="706880"/>
                </a:lnTo>
                <a:lnTo>
                  <a:pt x="2210759" y="707486"/>
                </a:lnTo>
                <a:close/>
              </a:path>
              <a:path w="3285490" h="1393825">
                <a:moveTo>
                  <a:pt x="2333645" y="622415"/>
                </a:moveTo>
                <a:lnTo>
                  <a:pt x="2196760" y="622415"/>
                </a:lnTo>
                <a:lnTo>
                  <a:pt x="2530581" y="357511"/>
                </a:lnTo>
                <a:lnTo>
                  <a:pt x="2569111" y="329186"/>
                </a:lnTo>
                <a:lnTo>
                  <a:pt x="2609307" y="304263"/>
                </a:lnTo>
                <a:lnTo>
                  <a:pt x="2650958" y="282746"/>
                </a:lnTo>
                <a:lnTo>
                  <a:pt x="2693851" y="264639"/>
                </a:lnTo>
                <a:lnTo>
                  <a:pt x="2737775" y="249947"/>
                </a:lnTo>
                <a:lnTo>
                  <a:pt x="2782519" y="238672"/>
                </a:lnTo>
                <a:lnTo>
                  <a:pt x="2827870" y="230819"/>
                </a:lnTo>
                <a:lnTo>
                  <a:pt x="2873617" y="226391"/>
                </a:lnTo>
                <a:lnTo>
                  <a:pt x="2919549" y="225394"/>
                </a:lnTo>
                <a:lnTo>
                  <a:pt x="2965452" y="227830"/>
                </a:lnTo>
                <a:lnTo>
                  <a:pt x="3011116" y="233704"/>
                </a:lnTo>
                <a:lnTo>
                  <a:pt x="3056330" y="243019"/>
                </a:lnTo>
                <a:lnTo>
                  <a:pt x="3100880" y="255780"/>
                </a:lnTo>
                <a:lnTo>
                  <a:pt x="3144556" y="271991"/>
                </a:lnTo>
                <a:lnTo>
                  <a:pt x="3187145" y="291655"/>
                </a:lnTo>
                <a:lnTo>
                  <a:pt x="3220024" y="310065"/>
                </a:lnTo>
                <a:lnTo>
                  <a:pt x="2897478" y="310065"/>
                </a:lnTo>
                <a:lnTo>
                  <a:pt x="2849965" y="313420"/>
                </a:lnTo>
                <a:lnTo>
                  <a:pt x="2802858" y="321053"/>
                </a:lnTo>
                <a:lnTo>
                  <a:pt x="2756471" y="332960"/>
                </a:lnTo>
                <a:lnTo>
                  <a:pt x="2711120" y="349133"/>
                </a:lnTo>
                <a:lnTo>
                  <a:pt x="2667118" y="369568"/>
                </a:lnTo>
                <a:lnTo>
                  <a:pt x="2624781" y="394259"/>
                </a:lnTo>
                <a:lnTo>
                  <a:pt x="2584423" y="423199"/>
                </a:lnTo>
                <a:lnTo>
                  <a:pt x="2333645" y="622415"/>
                </a:lnTo>
                <a:close/>
              </a:path>
              <a:path w="3285490" h="1393825">
                <a:moveTo>
                  <a:pt x="2068031" y="1306210"/>
                </a:moveTo>
                <a:lnTo>
                  <a:pt x="1222217" y="1306210"/>
                </a:lnTo>
                <a:lnTo>
                  <a:pt x="2294752" y="1194219"/>
                </a:lnTo>
                <a:lnTo>
                  <a:pt x="3173457" y="380125"/>
                </a:lnTo>
                <a:lnTo>
                  <a:pt x="3130117" y="357683"/>
                </a:lnTo>
                <a:lnTo>
                  <a:pt x="3085295" y="339554"/>
                </a:lnTo>
                <a:lnTo>
                  <a:pt x="3039305" y="325734"/>
                </a:lnTo>
                <a:lnTo>
                  <a:pt x="2992463" y="316216"/>
                </a:lnTo>
                <a:lnTo>
                  <a:pt x="2945082" y="310995"/>
                </a:lnTo>
                <a:lnTo>
                  <a:pt x="2897478" y="310065"/>
                </a:lnTo>
                <a:lnTo>
                  <a:pt x="3220024" y="310065"/>
                </a:lnTo>
                <a:lnTo>
                  <a:pt x="3268219" y="341359"/>
                </a:lnTo>
                <a:lnTo>
                  <a:pt x="3285448" y="373664"/>
                </a:lnTo>
                <a:lnTo>
                  <a:pt x="3284624" y="383288"/>
                </a:lnTo>
                <a:lnTo>
                  <a:pt x="2342134" y="1269598"/>
                </a:lnTo>
                <a:lnTo>
                  <a:pt x="2324416" y="1279592"/>
                </a:lnTo>
                <a:lnTo>
                  <a:pt x="2068031" y="1306210"/>
                </a:lnTo>
                <a:close/>
              </a:path>
            </a:pathLst>
          </a:custGeom>
          <a:solidFill>
            <a:srgbClr val="3430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35484" y="2314120"/>
            <a:ext cx="933450" cy="778510"/>
          </a:xfrm>
          <a:custGeom>
            <a:avLst/>
            <a:gdLst/>
            <a:ahLst/>
            <a:cxnLst/>
            <a:rect l="l" t="t" r="r" b="b"/>
            <a:pathLst>
              <a:path w="1400175" h="1167765">
                <a:moveTo>
                  <a:pt x="699948" y="1167298"/>
                </a:moveTo>
                <a:lnTo>
                  <a:pt x="590581" y="1096663"/>
                </a:lnTo>
                <a:lnTo>
                  <a:pt x="349974" y="913970"/>
                </a:lnTo>
                <a:lnTo>
                  <a:pt x="109366" y="663032"/>
                </a:lnTo>
                <a:lnTo>
                  <a:pt x="0" y="387663"/>
                </a:lnTo>
                <a:lnTo>
                  <a:pt x="2155" y="343868"/>
                </a:lnTo>
                <a:lnTo>
                  <a:pt x="8601" y="300331"/>
                </a:lnTo>
                <a:lnTo>
                  <a:pt x="19308" y="257618"/>
                </a:lnTo>
                <a:lnTo>
                  <a:pt x="34247" y="216294"/>
                </a:lnTo>
                <a:lnTo>
                  <a:pt x="53388" y="176921"/>
                </a:lnTo>
                <a:lnTo>
                  <a:pt x="76703" y="140067"/>
                </a:lnTo>
                <a:lnTo>
                  <a:pt x="104161" y="106294"/>
                </a:lnTo>
                <a:lnTo>
                  <a:pt x="135734" y="76168"/>
                </a:lnTo>
                <a:lnTo>
                  <a:pt x="171391" y="50253"/>
                </a:lnTo>
                <a:lnTo>
                  <a:pt x="211104" y="29114"/>
                </a:lnTo>
                <a:lnTo>
                  <a:pt x="254843" y="13316"/>
                </a:lnTo>
                <a:lnTo>
                  <a:pt x="302578" y="3423"/>
                </a:lnTo>
                <a:lnTo>
                  <a:pt x="354281" y="0"/>
                </a:lnTo>
                <a:lnTo>
                  <a:pt x="491124" y="3062"/>
                </a:lnTo>
                <a:lnTo>
                  <a:pt x="572745" y="24498"/>
                </a:lnTo>
                <a:lnTo>
                  <a:pt x="631551" y="82681"/>
                </a:lnTo>
                <a:lnTo>
                  <a:pt x="699948" y="195985"/>
                </a:lnTo>
                <a:lnTo>
                  <a:pt x="1355775" y="195985"/>
                </a:lnTo>
                <a:lnTo>
                  <a:pt x="1380588" y="257618"/>
                </a:lnTo>
                <a:lnTo>
                  <a:pt x="1391295" y="300331"/>
                </a:lnTo>
                <a:lnTo>
                  <a:pt x="1397741" y="343868"/>
                </a:lnTo>
                <a:lnTo>
                  <a:pt x="1399896" y="387663"/>
                </a:lnTo>
                <a:lnTo>
                  <a:pt x="1388959" y="604580"/>
                </a:lnTo>
                <a:lnTo>
                  <a:pt x="1312402" y="758097"/>
                </a:lnTo>
                <a:lnTo>
                  <a:pt x="1104605" y="921306"/>
                </a:lnTo>
                <a:lnTo>
                  <a:pt x="699948" y="1167298"/>
                </a:lnTo>
                <a:close/>
              </a:path>
              <a:path w="1400175" h="1167765">
                <a:moveTo>
                  <a:pt x="1355775" y="195985"/>
                </a:moveTo>
                <a:lnTo>
                  <a:pt x="699948" y="195985"/>
                </a:lnTo>
                <a:lnTo>
                  <a:pt x="721249" y="165362"/>
                </a:lnTo>
                <a:lnTo>
                  <a:pt x="785557" y="97992"/>
                </a:lnTo>
                <a:lnTo>
                  <a:pt x="893477" y="30622"/>
                </a:lnTo>
                <a:lnTo>
                  <a:pt x="1045614" y="0"/>
                </a:lnTo>
                <a:lnTo>
                  <a:pt x="1097317" y="3423"/>
                </a:lnTo>
                <a:lnTo>
                  <a:pt x="1145052" y="13316"/>
                </a:lnTo>
                <a:lnTo>
                  <a:pt x="1188791" y="29114"/>
                </a:lnTo>
                <a:lnTo>
                  <a:pt x="1228504" y="50253"/>
                </a:lnTo>
                <a:lnTo>
                  <a:pt x="1264162" y="76168"/>
                </a:lnTo>
                <a:lnTo>
                  <a:pt x="1295734" y="106294"/>
                </a:lnTo>
                <a:lnTo>
                  <a:pt x="1323192" y="140067"/>
                </a:lnTo>
                <a:lnTo>
                  <a:pt x="1346507" y="176921"/>
                </a:lnTo>
                <a:lnTo>
                  <a:pt x="1355775" y="195985"/>
                </a:lnTo>
                <a:close/>
              </a:path>
            </a:pathLst>
          </a:custGeom>
          <a:solidFill>
            <a:srgbClr val="FB695F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06770" y="2284685"/>
            <a:ext cx="991023" cy="835660"/>
          </a:xfrm>
          <a:custGeom>
            <a:avLst/>
            <a:gdLst/>
            <a:ahLst/>
            <a:cxnLst/>
            <a:rect l="l" t="t" r="r" b="b"/>
            <a:pathLst>
              <a:path w="1486535" h="1253490">
                <a:moveTo>
                  <a:pt x="750559" y="1253445"/>
                </a:moveTo>
                <a:lnTo>
                  <a:pt x="735483" y="1253445"/>
                </a:lnTo>
                <a:lnTo>
                  <a:pt x="727946" y="1251291"/>
                </a:lnTo>
                <a:lnTo>
                  <a:pt x="721484" y="1246984"/>
                </a:lnTo>
                <a:lnTo>
                  <a:pt x="713090" y="1241951"/>
                </a:lnTo>
                <a:lnTo>
                  <a:pt x="664970" y="1211608"/>
                </a:lnTo>
                <a:lnTo>
                  <a:pt x="627886" y="1187165"/>
                </a:lnTo>
                <a:lnTo>
                  <a:pt x="583880" y="1157121"/>
                </a:lnTo>
                <a:lnTo>
                  <a:pt x="534273" y="1121911"/>
                </a:lnTo>
                <a:lnTo>
                  <a:pt x="480385" y="1081967"/>
                </a:lnTo>
                <a:lnTo>
                  <a:pt x="423537" y="1037725"/>
                </a:lnTo>
                <a:lnTo>
                  <a:pt x="365049" y="989618"/>
                </a:lnTo>
                <a:lnTo>
                  <a:pt x="314961" y="945597"/>
                </a:lnTo>
                <a:lnTo>
                  <a:pt x="268538" y="902149"/>
                </a:lnTo>
                <a:lnTo>
                  <a:pt x="225789" y="859291"/>
                </a:lnTo>
                <a:lnTo>
                  <a:pt x="186720" y="817035"/>
                </a:lnTo>
                <a:lnTo>
                  <a:pt x="151339" y="775396"/>
                </a:lnTo>
                <a:lnTo>
                  <a:pt x="119652" y="734388"/>
                </a:lnTo>
                <a:lnTo>
                  <a:pt x="91666" y="694025"/>
                </a:lnTo>
                <a:lnTo>
                  <a:pt x="67389" y="654321"/>
                </a:lnTo>
                <a:lnTo>
                  <a:pt x="46827" y="615291"/>
                </a:lnTo>
                <a:lnTo>
                  <a:pt x="29988" y="576949"/>
                </a:lnTo>
                <a:lnTo>
                  <a:pt x="16879" y="539308"/>
                </a:lnTo>
                <a:lnTo>
                  <a:pt x="1877" y="466188"/>
                </a:lnTo>
                <a:lnTo>
                  <a:pt x="0" y="430737"/>
                </a:lnTo>
                <a:lnTo>
                  <a:pt x="2119" y="385859"/>
                </a:lnTo>
                <a:lnTo>
                  <a:pt x="8448" y="341098"/>
                </a:lnTo>
                <a:lnTo>
                  <a:pt x="18945" y="296969"/>
                </a:lnTo>
                <a:lnTo>
                  <a:pt x="33567" y="253984"/>
                </a:lnTo>
                <a:lnTo>
                  <a:pt x="52272" y="212656"/>
                </a:lnTo>
                <a:lnTo>
                  <a:pt x="75017" y="173500"/>
                </a:lnTo>
                <a:lnTo>
                  <a:pt x="101761" y="137028"/>
                </a:lnTo>
                <a:lnTo>
                  <a:pt x="132461" y="103753"/>
                </a:lnTo>
                <a:lnTo>
                  <a:pt x="167073" y="74189"/>
                </a:lnTo>
                <a:lnTo>
                  <a:pt x="205557" y="48850"/>
                </a:lnTo>
                <a:lnTo>
                  <a:pt x="247870" y="28248"/>
                </a:lnTo>
                <a:lnTo>
                  <a:pt x="293968" y="12897"/>
                </a:lnTo>
                <a:lnTo>
                  <a:pt x="343811" y="3309"/>
                </a:lnTo>
                <a:lnTo>
                  <a:pt x="397355" y="0"/>
                </a:lnTo>
                <a:lnTo>
                  <a:pt x="461012" y="4475"/>
                </a:lnTo>
                <a:lnTo>
                  <a:pt x="518752" y="16825"/>
                </a:lnTo>
                <a:lnTo>
                  <a:pt x="570611" y="35434"/>
                </a:lnTo>
                <a:lnTo>
                  <a:pt x="616627" y="58687"/>
                </a:lnTo>
                <a:lnTo>
                  <a:pt x="656838" y="84969"/>
                </a:lnTo>
                <a:lnTo>
                  <a:pt x="397355" y="87224"/>
                </a:lnTo>
                <a:lnTo>
                  <a:pt x="355156" y="90153"/>
                </a:lnTo>
                <a:lnTo>
                  <a:pt x="313612" y="98906"/>
                </a:lnTo>
                <a:lnTo>
                  <a:pt x="273432" y="113437"/>
                </a:lnTo>
                <a:lnTo>
                  <a:pt x="235325" y="133696"/>
                </a:lnTo>
                <a:lnTo>
                  <a:pt x="199999" y="159634"/>
                </a:lnTo>
                <a:lnTo>
                  <a:pt x="168164" y="191203"/>
                </a:lnTo>
                <a:lnTo>
                  <a:pt x="140528" y="228354"/>
                </a:lnTo>
                <a:lnTo>
                  <a:pt x="117799" y="271040"/>
                </a:lnTo>
                <a:lnTo>
                  <a:pt x="100687" y="319210"/>
                </a:lnTo>
                <a:lnTo>
                  <a:pt x="89900" y="372818"/>
                </a:lnTo>
                <a:lnTo>
                  <a:pt x="86147" y="431814"/>
                </a:lnTo>
                <a:lnTo>
                  <a:pt x="88562" y="466463"/>
                </a:lnTo>
                <a:lnTo>
                  <a:pt x="107734" y="539919"/>
                </a:lnTo>
                <a:lnTo>
                  <a:pt x="124395" y="578583"/>
                </a:lnTo>
                <a:lnTo>
                  <a:pt x="145707" y="618445"/>
                </a:lnTo>
                <a:lnTo>
                  <a:pt x="171621" y="659431"/>
                </a:lnTo>
                <a:lnTo>
                  <a:pt x="202090" y="701473"/>
                </a:lnTo>
                <a:lnTo>
                  <a:pt x="237065" y="744497"/>
                </a:lnTo>
                <a:lnTo>
                  <a:pt x="276496" y="788434"/>
                </a:lnTo>
                <a:lnTo>
                  <a:pt x="320335" y="833212"/>
                </a:lnTo>
                <a:lnTo>
                  <a:pt x="368535" y="878760"/>
                </a:lnTo>
                <a:lnTo>
                  <a:pt x="421045" y="925008"/>
                </a:lnTo>
                <a:lnTo>
                  <a:pt x="471407" y="966897"/>
                </a:lnTo>
                <a:lnTo>
                  <a:pt x="520872" y="1005923"/>
                </a:lnTo>
                <a:lnTo>
                  <a:pt x="568444" y="1041742"/>
                </a:lnTo>
                <a:lnTo>
                  <a:pt x="613127" y="1074016"/>
                </a:lnTo>
                <a:lnTo>
                  <a:pt x="653923" y="1102403"/>
                </a:lnTo>
                <a:lnTo>
                  <a:pt x="689835" y="1126563"/>
                </a:lnTo>
                <a:lnTo>
                  <a:pt x="743021" y="1160837"/>
                </a:lnTo>
                <a:lnTo>
                  <a:pt x="897153" y="1160837"/>
                </a:lnTo>
                <a:lnTo>
                  <a:pt x="858511" y="1187165"/>
                </a:lnTo>
                <a:lnTo>
                  <a:pt x="821312" y="1211608"/>
                </a:lnTo>
                <a:lnTo>
                  <a:pt x="792355" y="1230014"/>
                </a:lnTo>
                <a:lnTo>
                  <a:pt x="772988" y="1241951"/>
                </a:lnTo>
                <a:lnTo>
                  <a:pt x="764558" y="1246984"/>
                </a:lnTo>
                <a:lnTo>
                  <a:pt x="758097" y="1251291"/>
                </a:lnTo>
                <a:lnTo>
                  <a:pt x="750559" y="1253445"/>
                </a:lnTo>
                <a:close/>
              </a:path>
              <a:path w="1486535" h="1253490">
                <a:moveTo>
                  <a:pt x="867547" y="165833"/>
                </a:moveTo>
                <a:lnTo>
                  <a:pt x="743021" y="165833"/>
                </a:lnTo>
                <a:lnTo>
                  <a:pt x="766045" y="140157"/>
                </a:lnTo>
                <a:lnTo>
                  <a:pt x="794760" y="112664"/>
                </a:lnTo>
                <a:lnTo>
                  <a:pt x="829205" y="84969"/>
                </a:lnTo>
                <a:lnTo>
                  <a:pt x="869416" y="58687"/>
                </a:lnTo>
                <a:lnTo>
                  <a:pt x="915432" y="35434"/>
                </a:lnTo>
                <a:lnTo>
                  <a:pt x="967291" y="16825"/>
                </a:lnTo>
                <a:lnTo>
                  <a:pt x="1025030" y="4475"/>
                </a:lnTo>
                <a:lnTo>
                  <a:pt x="1088688" y="0"/>
                </a:lnTo>
                <a:lnTo>
                  <a:pt x="1142232" y="3309"/>
                </a:lnTo>
                <a:lnTo>
                  <a:pt x="1192074" y="12897"/>
                </a:lnTo>
                <a:lnTo>
                  <a:pt x="1238173" y="28248"/>
                </a:lnTo>
                <a:lnTo>
                  <a:pt x="1280485" y="48850"/>
                </a:lnTo>
                <a:lnTo>
                  <a:pt x="1318969" y="74189"/>
                </a:lnTo>
                <a:lnTo>
                  <a:pt x="1334230" y="87224"/>
                </a:lnTo>
                <a:lnTo>
                  <a:pt x="1088688" y="87224"/>
                </a:lnTo>
                <a:lnTo>
                  <a:pt x="1016889" y="94410"/>
                </a:lnTo>
                <a:lnTo>
                  <a:pt x="954826" y="113437"/>
                </a:lnTo>
                <a:lnTo>
                  <a:pt x="902466" y="140433"/>
                </a:lnTo>
                <a:lnTo>
                  <a:pt x="867547" y="165833"/>
                </a:lnTo>
                <a:close/>
              </a:path>
              <a:path w="1486535" h="1253490">
                <a:moveTo>
                  <a:pt x="743021" y="283209"/>
                </a:moveTo>
                <a:lnTo>
                  <a:pt x="705332" y="261672"/>
                </a:lnTo>
                <a:lnTo>
                  <a:pt x="699254" y="252012"/>
                </a:lnTo>
                <a:lnTo>
                  <a:pt x="684165" y="231235"/>
                </a:lnTo>
                <a:lnTo>
                  <a:pt x="626453" y="171621"/>
                </a:lnTo>
                <a:lnTo>
                  <a:pt x="583577" y="140433"/>
                </a:lnTo>
                <a:lnTo>
                  <a:pt x="531186" y="113421"/>
                </a:lnTo>
                <a:lnTo>
                  <a:pt x="469154" y="94410"/>
                </a:lnTo>
                <a:lnTo>
                  <a:pt x="397355" y="87224"/>
                </a:lnTo>
                <a:lnTo>
                  <a:pt x="659642" y="87224"/>
                </a:lnTo>
                <a:lnTo>
                  <a:pt x="691282" y="112664"/>
                </a:lnTo>
                <a:lnTo>
                  <a:pt x="719998" y="140157"/>
                </a:lnTo>
                <a:lnTo>
                  <a:pt x="743021" y="165833"/>
                </a:lnTo>
                <a:lnTo>
                  <a:pt x="867547" y="165833"/>
                </a:lnTo>
                <a:lnTo>
                  <a:pt x="826102" y="203163"/>
                </a:lnTo>
                <a:lnTo>
                  <a:pt x="786789" y="252012"/>
                </a:lnTo>
                <a:lnTo>
                  <a:pt x="780711" y="261672"/>
                </a:lnTo>
                <a:lnTo>
                  <a:pt x="773913" y="270489"/>
                </a:lnTo>
                <a:lnTo>
                  <a:pt x="765097" y="277287"/>
                </a:lnTo>
                <a:lnTo>
                  <a:pt x="754665" y="281661"/>
                </a:lnTo>
                <a:lnTo>
                  <a:pt x="743021" y="283209"/>
                </a:lnTo>
                <a:close/>
              </a:path>
              <a:path w="1486535" h="1253490">
                <a:moveTo>
                  <a:pt x="897153" y="1160837"/>
                </a:moveTo>
                <a:lnTo>
                  <a:pt x="743021" y="1160837"/>
                </a:lnTo>
                <a:lnTo>
                  <a:pt x="766222" y="1146110"/>
                </a:lnTo>
                <a:lnTo>
                  <a:pt x="796376" y="1126411"/>
                </a:lnTo>
                <a:lnTo>
                  <a:pt x="832460" y="1102119"/>
                </a:lnTo>
                <a:lnTo>
                  <a:pt x="873454" y="1073612"/>
                </a:lnTo>
                <a:lnTo>
                  <a:pt x="918334" y="1041269"/>
                </a:lnTo>
                <a:lnTo>
                  <a:pt x="966079" y="1005468"/>
                </a:lnTo>
                <a:lnTo>
                  <a:pt x="1015667" y="966588"/>
                </a:lnTo>
                <a:lnTo>
                  <a:pt x="1066074" y="925008"/>
                </a:lnTo>
                <a:lnTo>
                  <a:pt x="1118564" y="878760"/>
                </a:lnTo>
                <a:lnTo>
                  <a:pt x="1166704" y="833212"/>
                </a:lnTo>
                <a:lnTo>
                  <a:pt x="1210455" y="788434"/>
                </a:lnTo>
                <a:lnTo>
                  <a:pt x="1249776" y="744497"/>
                </a:lnTo>
                <a:lnTo>
                  <a:pt x="1284624" y="701473"/>
                </a:lnTo>
                <a:lnTo>
                  <a:pt x="1314960" y="659431"/>
                </a:lnTo>
                <a:lnTo>
                  <a:pt x="1340741" y="618445"/>
                </a:lnTo>
                <a:lnTo>
                  <a:pt x="1361927" y="578583"/>
                </a:lnTo>
                <a:lnTo>
                  <a:pt x="1378477" y="539919"/>
                </a:lnTo>
                <a:lnTo>
                  <a:pt x="1390349" y="502521"/>
                </a:lnTo>
                <a:lnTo>
                  <a:pt x="1399896" y="431814"/>
                </a:lnTo>
                <a:lnTo>
                  <a:pt x="1397259" y="385196"/>
                </a:lnTo>
                <a:lnTo>
                  <a:pt x="1389375" y="339263"/>
                </a:lnTo>
                <a:lnTo>
                  <a:pt x="1376282" y="294806"/>
                </a:lnTo>
                <a:lnTo>
                  <a:pt x="1358019" y="252616"/>
                </a:lnTo>
                <a:lnTo>
                  <a:pt x="1334626" y="213484"/>
                </a:lnTo>
                <a:lnTo>
                  <a:pt x="1306140" y="178201"/>
                </a:lnTo>
                <a:lnTo>
                  <a:pt x="1272601" y="147559"/>
                </a:lnTo>
                <a:lnTo>
                  <a:pt x="1234047" y="122349"/>
                </a:lnTo>
                <a:lnTo>
                  <a:pt x="1190518" y="103363"/>
                </a:lnTo>
                <a:lnTo>
                  <a:pt x="1142052" y="91390"/>
                </a:lnTo>
                <a:lnTo>
                  <a:pt x="1088688" y="87224"/>
                </a:lnTo>
                <a:lnTo>
                  <a:pt x="1334230" y="87224"/>
                </a:lnTo>
                <a:lnTo>
                  <a:pt x="1384281" y="137028"/>
                </a:lnTo>
                <a:lnTo>
                  <a:pt x="1411025" y="173500"/>
                </a:lnTo>
                <a:lnTo>
                  <a:pt x="1433771" y="212656"/>
                </a:lnTo>
                <a:lnTo>
                  <a:pt x="1452476" y="253984"/>
                </a:lnTo>
                <a:lnTo>
                  <a:pt x="1467098" y="296969"/>
                </a:lnTo>
                <a:lnTo>
                  <a:pt x="1477595" y="341098"/>
                </a:lnTo>
                <a:lnTo>
                  <a:pt x="1483924" y="385859"/>
                </a:lnTo>
                <a:lnTo>
                  <a:pt x="1486043" y="430737"/>
                </a:lnTo>
                <a:lnTo>
                  <a:pt x="1484165" y="466188"/>
                </a:lnTo>
                <a:lnTo>
                  <a:pt x="1469164" y="539308"/>
                </a:lnTo>
                <a:lnTo>
                  <a:pt x="1456055" y="576949"/>
                </a:lnTo>
                <a:lnTo>
                  <a:pt x="1439216" y="615291"/>
                </a:lnTo>
                <a:lnTo>
                  <a:pt x="1418654" y="654321"/>
                </a:lnTo>
                <a:lnTo>
                  <a:pt x="1394377" y="694025"/>
                </a:lnTo>
                <a:lnTo>
                  <a:pt x="1366391" y="734388"/>
                </a:lnTo>
                <a:lnTo>
                  <a:pt x="1334704" y="775396"/>
                </a:lnTo>
                <a:lnTo>
                  <a:pt x="1299322" y="817035"/>
                </a:lnTo>
                <a:lnTo>
                  <a:pt x="1260253" y="859291"/>
                </a:lnTo>
                <a:lnTo>
                  <a:pt x="1217504" y="902149"/>
                </a:lnTo>
                <a:lnTo>
                  <a:pt x="1171082" y="945597"/>
                </a:lnTo>
                <a:lnTo>
                  <a:pt x="1120993" y="989618"/>
                </a:lnTo>
                <a:lnTo>
                  <a:pt x="1062789" y="1037725"/>
                </a:lnTo>
                <a:lnTo>
                  <a:pt x="1006092" y="1081967"/>
                </a:lnTo>
                <a:lnTo>
                  <a:pt x="952248" y="1121911"/>
                </a:lnTo>
                <a:lnTo>
                  <a:pt x="902605" y="1157121"/>
                </a:lnTo>
                <a:lnTo>
                  <a:pt x="897153" y="1160837"/>
                </a:lnTo>
                <a:close/>
              </a:path>
            </a:pathLst>
          </a:custGeom>
          <a:solidFill>
            <a:srgbClr val="3430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50693" y="2601997"/>
            <a:ext cx="171873" cy="43179"/>
          </a:xfrm>
          <a:custGeom>
            <a:avLst/>
            <a:gdLst/>
            <a:ahLst/>
            <a:cxnLst/>
            <a:rect l="l" t="t" r="r" b="b"/>
            <a:pathLst>
              <a:path w="257809" h="64770">
                <a:moveTo>
                  <a:pt x="225060" y="64610"/>
                </a:moveTo>
                <a:lnTo>
                  <a:pt x="32305" y="64610"/>
                </a:lnTo>
                <a:lnTo>
                  <a:pt x="19534" y="62137"/>
                </a:lnTo>
                <a:lnTo>
                  <a:pt x="9287" y="55322"/>
                </a:lnTo>
                <a:lnTo>
                  <a:pt x="2473" y="45075"/>
                </a:lnTo>
                <a:lnTo>
                  <a:pt x="0" y="32305"/>
                </a:lnTo>
                <a:lnTo>
                  <a:pt x="2473" y="19534"/>
                </a:lnTo>
                <a:lnTo>
                  <a:pt x="9287" y="9287"/>
                </a:lnTo>
                <a:lnTo>
                  <a:pt x="19534" y="2473"/>
                </a:lnTo>
                <a:lnTo>
                  <a:pt x="32305" y="0"/>
                </a:lnTo>
                <a:lnTo>
                  <a:pt x="225060" y="0"/>
                </a:lnTo>
                <a:lnTo>
                  <a:pt x="237830" y="2473"/>
                </a:lnTo>
                <a:lnTo>
                  <a:pt x="248077" y="9287"/>
                </a:lnTo>
                <a:lnTo>
                  <a:pt x="254892" y="19534"/>
                </a:lnTo>
                <a:lnTo>
                  <a:pt x="257365" y="32305"/>
                </a:lnTo>
                <a:lnTo>
                  <a:pt x="254892" y="45075"/>
                </a:lnTo>
                <a:lnTo>
                  <a:pt x="248077" y="55322"/>
                </a:lnTo>
                <a:lnTo>
                  <a:pt x="237830" y="62137"/>
                </a:lnTo>
                <a:lnTo>
                  <a:pt x="225060" y="64610"/>
                </a:lnTo>
                <a:close/>
              </a:path>
            </a:pathLst>
          </a:custGeom>
          <a:solidFill>
            <a:srgbClr val="3430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51701" y="2996837"/>
            <a:ext cx="133528" cy="1335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51701" y="2117415"/>
            <a:ext cx="133528" cy="133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81246" y="2601997"/>
            <a:ext cx="171873" cy="43179"/>
          </a:xfrm>
          <a:custGeom>
            <a:avLst/>
            <a:gdLst/>
            <a:ahLst/>
            <a:cxnLst/>
            <a:rect l="l" t="t" r="r" b="b"/>
            <a:pathLst>
              <a:path w="257810" h="64770">
                <a:moveTo>
                  <a:pt x="225060" y="64610"/>
                </a:moveTo>
                <a:lnTo>
                  <a:pt x="32305" y="64610"/>
                </a:lnTo>
                <a:lnTo>
                  <a:pt x="19534" y="62137"/>
                </a:lnTo>
                <a:lnTo>
                  <a:pt x="9287" y="55322"/>
                </a:lnTo>
                <a:lnTo>
                  <a:pt x="2473" y="45075"/>
                </a:lnTo>
                <a:lnTo>
                  <a:pt x="0" y="32305"/>
                </a:lnTo>
                <a:lnTo>
                  <a:pt x="2473" y="19534"/>
                </a:lnTo>
                <a:lnTo>
                  <a:pt x="9287" y="9287"/>
                </a:lnTo>
                <a:lnTo>
                  <a:pt x="19534" y="2473"/>
                </a:lnTo>
                <a:lnTo>
                  <a:pt x="32305" y="0"/>
                </a:lnTo>
                <a:lnTo>
                  <a:pt x="225060" y="0"/>
                </a:lnTo>
                <a:lnTo>
                  <a:pt x="237830" y="2473"/>
                </a:lnTo>
                <a:lnTo>
                  <a:pt x="248077" y="9287"/>
                </a:lnTo>
                <a:lnTo>
                  <a:pt x="254892" y="19534"/>
                </a:lnTo>
                <a:lnTo>
                  <a:pt x="257365" y="32305"/>
                </a:lnTo>
                <a:lnTo>
                  <a:pt x="254892" y="45075"/>
                </a:lnTo>
                <a:lnTo>
                  <a:pt x="248077" y="55322"/>
                </a:lnTo>
                <a:lnTo>
                  <a:pt x="237830" y="62137"/>
                </a:lnTo>
                <a:lnTo>
                  <a:pt x="225060" y="64610"/>
                </a:lnTo>
                <a:close/>
              </a:path>
            </a:pathLst>
          </a:custGeom>
          <a:solidFill>
            <a:srgbClr val="343039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18282" y="2117415"/>
            <a:ext cx="133528" cy="13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18282" y="2996837"/>
            <a:ext cx="133528" cy="133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3162" y="4660152"/>
            <a:ext cx="212513" cy="212513"/>
          </a:xfrm>
          <a:custGeom>
            <a:avLst/>
            <a:gdLst/>
            <a:ahLst/>
            <a:cxnLst/>
            <a:rect l="l" t="t" r="r" b="b"/>
            <a:pathLst>
              <a:path w="318770" h="318770">
                <a:moveTo>
                  <a:pt x="159363" y="318726"/>
                </a:moveTo>
                <a:lnTo>
                  <a:pt x="113172" y="311903"/>
                </a:lnTo>
                <a:lnTo>
                  <a:pt x="70808" y="291894"/>
                </a:lnTo>
                <a:lnTo>
                  <a:pt x="36112" y="260413"/>
                </a:lnTo>
                <a:lnTo>
                  <a:pt x="12131" y="220348"/>
                </a:lnTo>
                <a:lnTo>
                  <a:pt x="758" y="175062"/>
                </a:lnTo>
                <a:lnTo>
                  <a:pt x="0" y="159363"/>
                </a:lnTo>
                <a:lnTo>
                  <a:pt x="758" y="143664"/>
                </a:lnTo>
                <a:lnTo>
                  <a:pt x="12131" y="98377"/>
                </a:lnTo>
                <a:lnTo>
                  <a:pt x="36112" y="58313"/>
                </a:lnTo>
                <a:lnTo>
                  <a:pt x="70808" y="26832"/>
                </a:lnTo>
                <a:lnTo>
                  <a:pt x="113172" y="6823"/>
                </a:lnTo>
                <a:lnTo>
                  <a:pt x="159363" y="0"/>
                </a:lnTo>
                <a:lnTo>
                  <a:pt x="175062" y="758"/>
                </a:lnTo>
                <a:lnTo>
                  <a:pt x="220347" y="12130"/>
                </a:lnTo>
                <a:lnTo>
                  <a:pt x="260413" y="36111"/>
                </a:lnTo>
                <a:lnTo>
                  <a:pt x="291892" y="70809"/>
                </a:lnTo>
                <a:lnTo>
                  <a:pt x="311903" y="113171"/>
                </a:lnTo>
                <a:lnTo>
                  <a:pt x="318726" y="159363"/>
                </a:lnTo>
                <a:lnTo>
                  <a:pt x="317968" y="175062"/>
                </a:lnTo>
                <a:lnTo>
                  <a:pt x="306595" y="220348"/>
                </a:lnTo>
                <a:lnTo>
                  <a:pt x="282613" y="260413"/>
                </a:lnTo>
                <a:lnTo>
                  <a:pt x="247918" y="291894"/>
                </a:lnTo>
                <a:lnTo>
                  <a:pt x="205554" y="311903"/>
                </a:lnTo>
                <a:lnTo>
                  <a:pt x="159363" y="318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46862" y="4704604"/>
            <a:ext cx="212513" cy="212513"/>
          </a:xfrm>
          <a:custGeom>
            <a:avLst/>
            <a:gdLst/>
            <a:ahLst/>
            <a:cxnLst/>
            <a:rect l="l" t="t" r="r" b="b"/>
            <a:pathLst>
              <a:path w="318770" h="318770">
                <a:moveTo>
                  <a:pt x="159363" y="318726"/>
                </a:moveTo>
                <a:lnTo>
                  <a:pt x="113170" y="311903"/>
                </a:lnTo>
                <a:lnTo>
                  <a:pt x="70808" y="291894"/>
                </a:lnTo>
                <a:lnTo>
                  <a:pt x="36110" y="260413"/>
                </a:lnTo>
                <a:lnTo>
                  <a:pt x="12131" y="220348"/>
                </a:lnTo>
                <a:lnTo>
                  <a:pt x="758" y="175062"/>
                </a:lnTo>
                <a:lnTo>
                  <a:pt x="0" y="159363"/>
                </a:lnTo>
                <a:lnTo>
                  <a:pt x="758" y="143664"/>
                </a:lnTo>
                <a:lnTo>
                  <a:pt x="12131" y="98377"/>
                </a:lnTo>
                <a:lnTo>
                  <a:pt x="36110" y="58313"/>
                </a:lnTo>
                <a:lnTo>
                  <a:pt x="70808" y="26832"/>
                </a:lnTo>
                <a:lnTo>
                  <a:pt x="113170" y="6823"/>
                </a:lnTo>
                <a:lnTo>
                  <a:pt x="159363" y="0"/>
                </a:lnTo>
                <a:lnTo>
                  <a:pt x="175062" y="758"/>
                </a:lnTo>
                <a:lnTo>
                  <a:pt x="220347" y="12130"/>
                </a:lnTo>
                <a:lnTo>
                  <a:pt x="260413" y="36111"/>
                </a:lnTo>
                <a:lnTo>
                  <a:pt x="291892" y="70809"/>
                </a:lnTo>
                <a:lnTo>
                  <a:pt x="311903" y="113171"/>
                </a:lnTo>
                <a:lnTo>
                  <a:pt x="318726" y="159363"/>
                </a:lnTo>
                <a:lnTo>
                  <a:pt x="317968" y="175062"/>
                </a:lnTo>
                <a:lnTo>
                  <a:pt x="306595" y="220348"/>
                </a:lnTo>
                <a:lnTo>
                  <a:pt x="282613" y="260413"/>
                </a:lnTo>
                <a:lnTo>
                  <a:pt x="247916" y="291894"/>
                </a:lnTo>
                <a:lnTo>
                  <a:pt x="205554" y="311903"/>
                </a:lnTo>
                <a:lnTo>
                  <a:pt x="159363" y="318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82682" y="4931246"/>
            <a:ext cx="4384339" cy="17066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762532" y="1997762"/>
            <a:ext cx="7667660" cy="2677646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8464" algn="just">
              <a:lnSpc>
                <a:spcPct val="90000"/>
              </a:lnSpc>
              <a:spcBef>
                <a:spcPts val="857"/>
              </a:spcBef>
            </a:pPr>
            <a:r>
              <a:rPr lang="en-US" sz="2000" b="1" spc="127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Finalità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306403" marR="3386" algn="just">
              <a:lnSpc>
                <a:spcPts val="3046"/>
              </a:lnSpc>
              <a:spcBef>
                <a:spcPts val="40"/>
              </a:spcBef>
            </a:pPr>
            <a:r>
              <a:rPr lang="en-US" sz="2000" b="1" spc="-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Potenziamento</a:t>
            </a:r>
            <a:r>
              <a:rPr lang="en-US" sz="2000" b="1" spc="-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2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dell’inclusione</a:t>
            </a:r>
            <a:r>
              <a:rPr lang="en-US" sz="2000" b="1" spc="-2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2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scolastica</a:t>
            </a:r>
            <a:r>
              <a:rPr lang="en-US" sz="2000" b="1" spc="-2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10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 </a:t>
            </a:r>
            <a:r>
              <a:rPr lang="en-US" sz="2000" b="1" spc="-3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del </a:t>
            </a:r>
            <a:r>
              <a:rPr lang="en-US" sz="2000" b="1" spc="7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diritto</a:t>
            </a:r>
            <a:r>
              <a:rPr lang="en-US" sz="2000" b="1" spc="7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allo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2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studio </a:t>
            </a:r>
            <a:r>
              <a:rPr lang="en-US" sz="2000" b="1" spc="-3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degli</a:t>
            </a:r>
            <a:r>
              <a:rPr lang="en-US" sz="2000" b="1" spc="-3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7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alunni</a:t>
            </a:r>
            <a:r>
              <a:rPr lang="en-US" sz="2000" b="1" spc="-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9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con </a:t>
            </a:r>
            <a:r>
              <a:rPr lang="en-US" sz="2000" b="1" spc="-1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bisogni</a:t>
            </a:r>
            <a:r>
              <a:rPr lang="en-US" sz="2000" b="1" spc="-1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3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educativi</a:t>
            </a:r>
            <a:r>
              <a:rPr lang="en-US" sz="2000" b="1" spc="-3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4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speciali</a:t>
            </a:r>
            <a:r>
              <a:rPr lang="en-US" sz="2000" b="1" spc="-4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US" sz="2000" b="1" spc="6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attraverso</a:t>
            </a:r>
            <a:r>
              <a:rPr lang="en-US" sz="2000" b="1" spc="6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7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percorsi</a:t>
            </a:r>
            <a:r>
              <a:rPr lang="en-US" sz="2000" b="1" spc="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individualizzati</a:t>
            </a:r>
            <a:r>
              <a:rPr lang="en-US" sz="2000" b="1" spc="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10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 </a:t>
            </a:r>
            <a:r>
              <a:rPr lang="en-US" sz="2000" b="1" spc="2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personalizzati</a:t>
            </a:r>
            <a:r>
              <a:rPr lang="en-US" sz="2000" b="1" spc="2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US" sz="2000" b="1" spc="-8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anche</a:t>
            </a:r>
            <a:r>
              <a:rPr lang="en-US" sz="2000" b="1" spc="-8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9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con </a:t>
            </a:r>
            <a:r>
              <a:rPr lang="en-US" sz="2000" b="1" spc="2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il</a:t>
            </a:r>
            <a:r>
              <a:rPr lang="en-US" sz="2000" b="1" spc="2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3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supporto</a:t>
            </a:r>
            <a:r>
              <a:rPr lang="en-US" sz="2000" b="1" spc="3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10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 </a:t>
            </a:r>
            <a:r>
              <a:rPr lang="en-US" sz="2000" b="1" spc="-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la </a:t>
            </a:r>
            <a:r>
              <a:rPr lang="en-US" sz="2000" b="1" spc="-2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collaborazione</a:t>
            </a:r>
            <a:r>
              <a:rPr lang="en-US" sz="2000" b="1" spc="-2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6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dei</a:t>
            </a:r>
            <a:r>
              <a:rPr lang="en-US" sz="2000" b="1" spc="-6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3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servizi</a:t>
            </a:r>
            <a:r>
              <a:rPr lang="en-US" sz="2000" b="1" spc="3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US" sz="2000" b="1" spc="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socio-</a:t>
            </a:r>
            <a:r>
              <a:rPr lang="en-US" sz="2000" b="1" spc="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sanitari</a:t>
            </a:r>
            <a:r>
              <a:rPr lang="en-US" sz="2000" b="1" spc="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8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ed</a:t>
            </a:r>
            <a:r>
              <a:rPr lang="en-US" sz="2000" b="1" spc="-8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3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educativi</a:t>
            </a:r>
            <a:r>
              <a:rPr lang="en-US" sz="2000" b="1" spc="-3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3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del </a:t>
            </a:r>
            <a:r>
              <a:rPr lang="en-US" sz="2000" b="1" spc="8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territorio</a:t>
            </a:r>
            <a:r>
              <a:rPr lang="en-US" sz="2000" b="1" spc="8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10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e </a:t>
            </a:r>
            <a:r>
              <a:rPr lang="en-US" sz="2000" b="1" spc="-3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delle</a:t>
            </a:r>
            <a:r>
              <a:rPr lang="en-US" sz="2000" b="1" spc="-3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lang="en-US" sz="2000" b="1" spc="-23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associazioni</a:t>
            </a:r>
            <a:r>
              <a:rPr lang="en-US" sz="2000" b="1" spc="-23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-37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di</a:t>
            </a:r>
            <a:r>
              <a:rPr lang="en-US" sz="2000" b="1" spc="2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2000" b="1" spc="6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settore</a:t>
            </a:r>
            <a:r>
              <a:rPr lang="en-US" sz="2000" b="1" spc="6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.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8" name="Rettangolo 47"/>
          <p:cNvSpPr/>
          <p:nvPr/>
        </p:nvSpPr>
        <p:spPr>
          <a:xfrm>
            <a:off x="7510073" y="5981076"/>
            <a:ext cx="659567" cy="476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spcCol="0" rtlCol="0" anchor="ctr"/>
          <a:lstStyle/>
          <a:p>
            <a:pPr algn="ctr"/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369" y="452217"/>
            <a:ext cx="2597150" cy="173196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tente\Downloads\IMG-20201201-WA00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129" y="4387688"/>
            <a:ext cx="5067021" cy="2349831"/>
          </a:xfrm>
          <a:prstGeom prst="rect">
            <a:avLst/>
          </a:prstGeom>
          <a:noFill/>
          <a:ln w="444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12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400">
        <p:circle/>
      </p:transition>
    </mc:Choice>
    <mc:Fallback xmlns="">
      <p:transition advClick="0" advTm="154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19725" y="365125"/>
            <a:ext cx="7345180" cy="1069848"/>
          </a:xfrm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it-IT" sz="2400" dirty="0"/>
              <a:t>AREA SCIENTIFICO-MATEMATICA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1549063" y="5945188"/>
            <a:ext cx="642937" cy="365125"/>
          </a:xfrm>
        </p:spPr>
        <p:txBody>
          <a:bodyPr/>
          <a:lstStyle/>
          <a:p>
            <a:pPr rtl="0"/>
            <a:fld id="{98C0CDE5-970C-4CC4-BF43-0DA127E73E82}" type="slidenum">
              <a:rPr lang="it-IT" noProof="0" smtClean="0"/>
              <a:t>8</a:t>
            </a:fld>
            <a:endParaRPr lang="it-IT" noProof="0"/>
          </a:p>
        </p:txBody>
      </p:sp>
      <p:sp>
        <p:nvSpPr>
          <p:cNvPr id="16" name="object 2"/>
          <p:cNvSpPr txBox="1"/>
          <p:nvPr/>
        </p:nvSpPr>
        <p:spPr>
          <a:xfrm>
            <a:off x="329783" y="1509108"/>
            <a:ext cx="6700603" cy="336758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R="5080" algn="just"/>
            <a:r>
              <a:rPr lang="it-IT" sz="2000" b="1" spc="24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FINALITA’</a:t>
            </a:r>
          </a:p>
          <a:p>
            <a:pPr marR="5080" algn="just"/>
            <a:r>
              <a:rPr lang="it-IT" sz="2000" b="1" spc="24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Potenziamento delle competenze scientifiche e matematiche; sviluppo di comportamenti responsabili ispirati alla  conoscenza e al rispetto della sostenibilità ambientale.</a:t>
            </a:r>
          </a:p>
          <a:p>
            <a:pPr marR="5080" algn="just"/>
            <a:r>
              <a:rPr lang="it-IT" sz="2000" b="1" spc="24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Promozione dell’educazione alla salute, dell’educazione  alimentare e di corretti stili di vita.</a:t>
            </a:r>
          </a:p>
          <a:p>
            <a:pPr marR="5080" algn="just"/>
            <a:endParaRPr lang="it-IT" sz="2000" b="1" spc="24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R="5080" algn="just"/>
            <a:endParaRPr lang="it-IT" sz="1600" spc="240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10770639" y="1864036"/>
            <a:ext cx="68637" cy="7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/>
          <p:nvPr/>
        </p:nvSpPr>
        <p:spPr>
          <a:xfrm>
            <a:off x="10770639" y="2423617"/>
            <a:ext cx="68637" cy="7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200868"/>
            <a:ext cx="3558342" cy="16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ergamena 2 3"/>
          <p:cNvSpPr/>
          <p:nvPr/>
        </p:nvSpPr>
        <p:spPr>
          <a:xfrm>
            <a:off x="329783" y="4090438"/>
            <a:ext cx="4182257" cy="2444647"/>
          </a:xfrm>
          <a:prstGeom prst="horizontalScroll">
            <a:avLst/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36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it-IT" sz="1600" b="1" spc="24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CORSI DI RECUPERO DELLE COMPETENZE DI BASE</a:t>
            </a:r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Nastro perforato 1"/>
          <p:cNvSpPr/>
          <p:nvPr/>
        </p:nvSpPr>
        <p:spPr>
          <a:xfrm>
            <a:off x="4646951" y="4090438"/>
            <a:ext cx="4437088" cy="1798819"/>
          </a:xfrm>
          <a:prstGeom prst="flowChartPunchedTape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360000" scaled="0"/>
          </a:gra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spc="2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CORSI DI POTENZIAMENTO PER LA VALORIZZAZIONE DELLE ECCELLENZE</a:t>
            </a:r>
            <a:endParaRPr lang="it-IT" sz="2000" dirty="0"/>
          </a:p>
        </p:txBody>
      </p:sp>
      <p:sp>
        <p:nvSpPr>
          <p:cNvPr id="5" name="Goccia 4"/>
          <p:cNvSpPr/>
          <p:nvPr/>
        </p:nvSpPr>
        <p:spPr>
          <a:xfrm>
            <a:off x="7652478" y="1935574"/>
            <a:ext cx="3425253" cy="1918741"/>
          </a:xfrm>
          <a:prstGeom prst="teardrop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spc="2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CONCORSO ECOLOGICA CUP</a:t>
            </a:r>
          </a:p>
          <a:p>
            <a:pPr algn="ctr"/>
            <a:endParaRPr lang="it-IT" sz="1600" b="1" spc="24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it-IT" sz="1600" spc="24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PRIMI CLASSIFICATI</a:t>
            </a:r>
          </a:p>
        </p:txBody>
      </p:sp>
      <p:sp>
        <p:nvSpPr>
          <p:cNvPr id="8" name="Esplosione 1 7"/>
          <p:cNvSpPr/>
          <p:nvPr/>
        </p:nvSpPr>
        <p:spPr>
          <a:xfrm>
            <a:off x="8074026" y="3192902"/>
            <a:ext cx="4447758" cy="3962728"/>
          </a:xfrm>
          <a:prstGeom prst="irregularSeal1">
            <a:avLst/>
          </a:prstGeom>
          <a:solidFill>
            <a:srgbClr val="FFFF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spc="24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GIOCHI MATEMATICI</a:t>
            </a:r>
          </a:p>
          <a:p>
            <a:pPr algn="ctr"/>
            <a:r>
              <a:rPr lang="it-IT" sz="1600" b="1" spc="24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Piazzamenti a livello regionale e nazionale</a:t>
            </a: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67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400">
        <p:circle/>
      </p:transition>
    </mc:Choice>
    <mc:Fallback xmlns="">
      <p:transition advClick="0" advTm="204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it-IT"/>
              <a:t>AREA TECNOLOGICA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11549063" y="5945188"/>
            <a:ext cx="642937" cy="365125"/>
          </a:xfrm>
        </p:spPr>
        <p:txBody>
          <a:bodyPr/>
          <a:lstStyle/>
          <a:p>
            <a:pPr rtl="0"/>
            <a:fld id="{98C0CDE5-970C-4CC4-BF43-0DA127E73E82}" type="slidenum">
              <a:rPr lang="it-IT" noProof="0" smtClean="0"/>
              <a:t>9</a:t>
            </a:fld>
            <a:endParaRPr lang="it-IT" noProof="0"/>
          </a:p>
        </p:txBody>
      </p:sp>
      <p:sp>
        <p:nvSpPr>
          <p:cNvPr id="16" name="object 2"/>
          <p:cNvSpPr txBox="1"/>
          <p:nvPr/>
        </p:nvSpPr>
        <p:spPr>
          <a:xfrm>
            <a:off x="3987384" y="1973349"/>
            <a:ext cx="2775931" cy="223651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340"/>
              </a:spcBef>
            </a:pPr>
            <a:r>
              <a:rPr sz="4800" spc="280" dirty="0">
                <a:solidFill>
                  <a:srgbClr val="FFFFFF"/>
                </a:solidFill>
                <a:latin typeface="Century Gothic"/>
                <a:cs typeface="Century Gothic"/>
              </a:rPr>
              <a:t>AREA  </a:t>
            </a:r>
            <a:r>
              <a:rPr sz="4800" spc="156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4800" spc="580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4800" spc="-550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4800" dirty="0">
                <a:solidFill>
                  <a:srgbClr val="FFFFFF"/>
                </a:solidFill>
                <a:latin typeface="Century Gothic"/>
                <a:cs typeface="Century Gothic"/>
              </a:rPr>
              <a:t>N</a:t>
            </a:r>
            <a:r>
              <a:rPr sz="4800" spc="-36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4800" spc="695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sz="4800" spc="-360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4800" spc="-665" dirty="0">
                <a:solidFill>
                  <a:srgbClr val="FFFFFF"/>
                </a:solidFill>
                <a:latin typeface="Century Gothic"/>
                <a:cs typeface="Century Gothic"/>
              </a:rPr>
              <a:t>G</a:t>
            </a:r>
            <a:r>
              <a:rPr sz="4800" spc="240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4800" spc="-550" dirty="0">
                <a:solidFill>
                  <a:srgbClr val="FFFFFF"/>
                </a:solidFill>
                <a:latin typeface="Century Gothic"/>
                <a:cs typeface="Century Gothic"/>
              </a:rPr>
              <a:t>C</a:t>
            </a:r>
            <a:r>
              <a:rPr sz="4800" spc="12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4800" dirty="0">
              <a:latin typeface="Century Gothic"/>
              <a:cs typeface="Century Gothic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10770639" y="1864036"/>
            <a:ext cx="68637" cy="7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5"/>
          <p:cNvSpPr/>
          <p:nvPr/>
        </p:nvSpPr>
        <p:spPr>
          <a:xfrm>
            <a:off x="10770639" y="2423617"/>
            <a:ext cx="68637" cy="70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6"/>
          <p:cNvSpPr txBox="1">
            <a:spLocks/>
          </p:cNvSpPr>
          <p:nvPr/>
        </p:nvSpPr>
        <p:spPr>
          <a:xfrm>
            <a:off x="6086007" y="1957960"/>
            <a:ext cx="5651291" cy="329898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0800000" scaled="1"/>
          </a:gradFill>
        </p:spPr>
        <p:txBody>
          <a:bodyPr vert="horz" wrap="square" lIns="0" tIns="155575" rIns="0" bIns="0" rtlCol="0" anchor="ctr">
            <a:spAutoFit/>
          </a:bodyPr>
          <a:lstStyle>
            <a:lvl1pPr algn="l" defTabSz="9142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lang="it-IT" sz="2000" spc="180" dirty="0">
                <a:solidFill>
                  <a:srgbClr val="FF914D"/>
                </a:solidFill>
                <a:latin typeface="Arial" pitchFamily="34" charset="0"/>
                <a:cs typeface="Arial" pitchFamily="34" charset="0"/>
              </a:rPr>
              <a:t>Finalità</a:t>
            </a:r>
            <a:endParaRPr lang="it-IT" sz="2000" dirty="0">
              <a:latin typeface="Arial" pitchFamily="34" charset="0"/>
              <a:cs typeface="Arial" pitchFamily="34" charset="0"/>
            </a:endParaRPr>
          </a:p>
          <a:p>
            <a:pPr marL="443230" marR="5080">
              <a:lnSpc>
                <a:spcPts val="4410"/>
              </a:lnSpc>
              <a:spcBef>
                <a:spcPts val="50"/>
              </a:spcBef>
            </a:pPr>
            <a:r>
              <a:rPr lang="it-IT" sz="2000" spc="-10" dirty="0">
                <a:latin typeface="Arial" pitchFamily="34" charset="0"/>
                <a:cs typeface="Arial" pitchFamily="34" charset="0"/>
              </a:rPr>
              <a:t>Sviluppo </a:t>
            </a:r>
            <a:r>
              <a:rPr lang="it-IT" sz="2000" spc="-50" dirty="0">
                <a:latin typeface="Arial" pitchFamily="34" charset="0"/>
                <a:cs typeface="Arial" pitchFamily="34" charset="0"/>
              </a:rPr>
              <a:t>delle </a:t>
            </a:r>
            <a:r>
              <a:rPr lang="it-IT" sz="2000" spc="-65" dirty="0">
                <a:latin typeface="Arial" pitchFamily="34" charset="0"/>
                <a:cs typeface="Arial" pitchFamily="34" charset="0"/>
              </a:rPr>
              <a:t>competenze </a:t>
            </a:r>
            <a:r>
              <a:rPr lang="it-IT" sz="2000" spc="10" dirty="0">
                <a:latin typeface="Arial" pitchFamily="34" charset="0"/>
                <a:cs typeface="Arial" pitchFamily="34" charset="0"/>
              </a:rPr>
              <a:t>digitali di base deg</a:t>
            </a:r>
            <a:r>
              <a:rPr lang="it-IT" sz="2000" spc="-50" dirty="0">
                <a:latin typeface="Arial" pitchFamily="34" charset="0"/>
                <a:cs typeface="Arial" pitchFamily="34" charset="0"/>
              </a:rPr>
              <a:t>li </a:t>
            </a:r>
            <a:r>
              <a:rPr lang="it-IT" sz="2000" spc="40" dirty="0">
                <a:latin typeface="Arial" pitchFamily="34" charset="0"/>
                <a:cs typeface="Arial" pitchFamily="34" charset="0"/>
              </a:rPr>
              <a:t>studenti, </a:t>
            </a:r>
            <a:r>
              <a:rPr lang="it-IT" sz="2000" spc="-130" dirty="0">
                <a:latin typeface="Arial" pitchFamily="34" charset="0"/>
                <a:cs typeface="Arial" pitchFamily="34" charset="0"/>
              </a:rPr>
              <a:t>con  </a:t>
            </a:r>
            <a:r>
              <a:rPr lang="it-IT" sz="2000" spc="15" dirty="0">
                <a:latin typeface="Arial" pitchFamily="34" charset="0"/>
                <a:cs typeface="Arial" pitchFamily="34" charset="0"/>
              </a:rPr>
              <a:t>particolare </a:t>
            </a:r>
            <a:r>
              <a:rPr lang="it-IT" sz="2000" spc="30" dirty="0">
                <a:latin typeface="Arial" pitchFamily="34" charset="0"/>
                <a:cs typeface="Arial" pitchFamily="34" charset="0"/>
              </a:rPr>
              <a:t>riguardo </a:t>
            </a:r>
            <a:r>
              <a:rPr lang="it-IT" sz="2000" spc="-5" dirty="0">
                <a:latin typeface="Arial" pitchFamily="34" charset="0"/>
                <a:cs typeface="Arial" pitchFamily="34" charset="0"/>
              </a:rPr>
              <a:t>al </a:t>
            </a:r>
            <a:r>
              <a:rPr lang="it-IT" sz="2000" spc="-10" dirty="0">
                <a:latin typeface="Arial" pitchFamily="34" charset="0"/>
                <a:cs typeface="Arial" pitchFamily="34" charset="0"/>
              </a:rPr>
              <a:t>pensiero </a:t>
            </a:r>
            <a:r>
              <a:rPr lang="it-IT" sz="2000" spc="-35" dirty="0">
                <a:latin typeface="Arial" pitchFamily="34" charset="0"/>
                <a:cs typeface="Arial" pitchFamily="34" charset="0"/>
              </a:rPr>
              <a:t>computazionale,  </a:t>
            </a:r>
            <a:r>
              <a:rPr lang="it-IT" sz="2000" spc="35" dirty="0">
                <a:latin typeface="Arial" pitchFamily="34" charset="0"/>
                <a:cs typeface="Arial" pitchFamily="34" charset="0"/>
              </a:rPr>
              <a:t>all'utilizzo </a:t>
            </a:r>
            <a:r>
              <a:rPr lang="it-IT" sz="2000" spc="-20" dirty="0">
                <a:latin typeface="Arial" pitchFamily="34" charset="0"/>
                <a:cs typeface="Arial" pitchFamily="34" charset="0"/>
              </a:rPr>
              <a:t>critico </a:t>
            </a:r>
            <a:r>
              <a:rPr lang="it-IT" sz="2000" spc="-150" dirty="0">
                <a:latin typeface="Arial" pitchFamily="34" charset="0"/>
                <a:cs typeface="Arial" pitchFamily="34" charset="0"/>
              </a:rPr>
              <a:t>e </a:t>
            </a:r>
            <a:r>
              <a:rPr lang="it-IT" sz="2000" spc="-70" dirty="0">
                <a:latin typeface="Arial" pitchFamily="34" charset="0"/>
                <a:cs typeface="Arial" pitchFamily="34" charset="0"/>
              </a:rPr>
              <a:t>consapevole </a:t>
            </a:r>
            <a:r>
              <a:rPr lang="it-IT" sz="2000" spc="-85" dirty="0">
                <a:latin typeface="Arial" pitchFamily="34" charset="0"/>
                <a:cs typeface="Arial" pitchFamily="34" charset="0"/>
              </a:rPr>
              <a:t>dei </a:t>
            </a:r>
            <a:r>
              <a:rPr lang="it-IT" sz="2000" spc="-50" dirty="0">
                <a:latin typeface="Arial" pitchFamily="34" charset="0"/>
                <a:cs typeface="Arial" pitchFamily="34" charset="0"/>
              </a:rPr>
              <a:t>social </a:t>
            </a:r>
            <a:r>
              <a:rPr lang="it-IT" sz="2000" spc="35" dirty="0">
                <a:latin typeface="Arial" pitchFamily="34" charset="0"/>
                <a:cs typeface="Arial" pitchFamily="34" charset="0"/>
              </a:rPr>
              <a:t>network </a:t>
            </a:r>
            <a:r>
              <a:rPr lang="it-IT" sz="2000" spc="-150" dirty="0">
                <a:latin typeface="Arial" pitchFamily="34" charset="0"/>
                <a:cs typeface="Arial" pitchFamily="34" charset="0"/>
              </a:rPr>
              <a:t>e </a:t>
            </a:r>
            <a:r>
              <a:rPr lang="it-IT" sz="2000" spc="-85" dirty="0">
                <a:latin typeface="Arial" pitchFamily="34" charset="0"/>
                <a:cs typeface="Arial" pitchFamily="34" charset="0"/>
              </a:rPr>
              <a:t>dei  </a:t>
            </a:r>
            <a:r>
              <a:rPr lang="it-IT" sz="2000" spc="-75" dirty="0">
                <a:latin typeface="Arial" pitchFamily="34" charset="0"/>
                <a:cs typeface="Arial" pitchFamily="34" charset="0"/>
              </a:rPr>
              <a:t>media.</a:t>
            </a:r>
            <a:endParaRPr lang="it-IT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bject 8"/>
          <p:cNvSpPr/>
          <p:nvPr/>
        </p:nvSpPr>
        <p:spPr>
          <a:xfrm>
            <a:off x="803840" y="6337651"/>
            <a:ext cx="3033642" cy="253468"/>
          </a:xfrm>
          <a:custGeom>
            <a:avLst/>
            <a:gdLst/>
            <a:ahLst/>
            <a:cxnLst/>
            <a:rect l="l" t="t" r="r" b="b"/>
            <a:pathLst>
              <a:path w="5038090" h="407670">
                <a:moveTo>
                  <a:pt x="4816580" y="407179"/>
                </a:moveTo>
                <a:lnTo>
                  <a:pt x="263990" y="407179"/>
                </a:lnTo>
                <a:lnTo>
                  <a:pt x="228750" y="399074"/>
                </a:lnTo>
                <a:lnTo>
                  <a:pt x="194623" y="376908"/>
                </a:lnTo>
                <a:lnTo>
                  <a:pt x="161881" y="343907"/>
                </a:lnTo>
                <a:lnTo>
                  <a:pt x="130800" y="303295"/>
                </a:lnTo>
                <a:lnTo>
                  <a:pt x="101655" y="258298"/>
                </a:lnTo>
                <a:lnTo>
                  <a:pt x="74718" y="212140"/>
                </a:lnTo>
                <a:lnTo>
                  <a:pt x="50266" y="168047"/>
                </a:lnTo>
                <a:lnTo>
                  <a:pt x="28572" y="129244"/>
                </a:lnTo>
                <a:lnTo>
                  <a:pt x="9911" y="98956"/>
                </a:lnTo>
                <a:lnTo>
                  <a:pt x="0" y="65735"/>
                </a:lnTo>
                <a:lnTo>
                  <a:pt x="9807" y="33692"/>
                </a:lnTo>
                <a:lnTo>
                  <a:pt x="33862" y="9542"/>
                </a:lnTo>
                <a:lnTo>
                  <a:pt x="66697" y="0"/>
                </a:lnTo>
                <a:lnTo>
                  <a:pt x="4972260" y="0"/>
                </a:lnTo>
                <a:lnTo>
                  <a:pt x="5005851" y="9382"/>
                </a:lnTo>
                <a:lnTo>
                  <a:pt x="5028112" y="32597"/>
                </a:lnTo>
                <a:lnTo>
                  <a:pt x="123497" y="32597"/>
                </a:lnTo>
                <a:lnTo>
                  <a:pt x="66697" y="131553"/>
                </a:lnTo>
                <a:lnTo>
                  <a:pt x="191175" y="131553"/>
                </a:lnTo>
                <a:lnTo>
                  <a:pt x="287345" y="272214"/>
                </a:lnTo>
                <a:lnTo>
                  <a:pt x="270178" y="272214"/>
                </a:lnTo>
                <a:lnTo>
                  <a:pt x="284249" y="278308"/>
                </a:lnTo>
                <a:lnTo>
                  <a:pt x="305489" y="298752"/>
                </a:lnTo>
                <a:lnTo>
                  <a:pt x="4765124" y="298752"/>
                </a:lnTo>
                <a:lnTo>
                  <a:pt x="4759781" y="308210"/>
                </a:lnTo>
                <a:lnTo>
                  <a:pt x="4750798" y="343948"/>
                </a:lnTo>
                <a:lnTo>
                  <a:pt x="4761404" y="374722"/>
                </a:lnTo>
                <a:lnTo>
                  <a:pt x="4785284" y="396853"/>
                </a:lnTo>
                <a:lnTo>
                  <a:pt x="4816121" y="406659"/>
                </a:lnTo>
                <a:lnTo>
                  <a:pt x="4818468" y="406659"/>
                </a:lnTo>
                <a:lnTo>
                  <a:pt x="4816580" y="407179"/>
                </a:lnTo>
                <a:close/>
              </a:path>
              <a:path w="5038090" h="407670">
                <a:moveTo>
                  <a:pt x="191175" y="131553"/>
                </a:moveTo>
                <a:lnTo>
                  <a:pt x="66697" y="131553"/>
                </a:lnTo>
                <a:lnTo>
                  <a:pt x="123497" y="32597"/>
                </a:lnTo>
                <a:lnTo>
                  <a:pt x="191175" y="131553"/>
                </a:lnTo>
                <a:close/>
              </a:path>
              <a:path w="5038090" h="407670">
                <a:moveTo>
                  <a:pt x="4859566" y="131553"/>
                </a:moveTo>
                <a:lnTo>
                  <a:pt x="191175" y="131553"/>
                </a:lnTo>
                <a:lnTo>
                  <a:pt x="123497" y="32597"/>
                </a:lnTo>
                <a:lnTo>
                  <a:pt x="4915461" y="32597"/>
                </a:lnTo>
                <a:lnTo>
                  <a:pt x="4859566" y="131553"/>
                </a:lnTo>
                <a:close/>
              </a:path>
              <a:path w="5038090" h="407670">
                <a:moveTo>
                  <a:pt x="4816121" y="406659"/>
                </a:moveTo>
                <a:lnTo>
                  <a:pt x="4785284" y="396853"/>
                </a:lnTo>
                <a:lnTo>
                  <a:pt x="4761404" y="374722"/>
                </a:lnTo>
                <a:lnTo>
                  <a:pt x="4750798" y="343948"/>
                </a:lnTo>
                <a:lnTo>
                  <a:pt x="4759781" y="308210"/>
                </a:lnTo>
                <a:lnTo>
                  <a:pt x="4915461" y="32597"/>
                </a:lnTo>
                <a:lnTo>
                  <a:pt x="4972260" y="131553"/>
                </a:lnTo>
                <a:lnTo>
                  <a:pt x="5010672" y="131553"/>
                </a:lnTo>
                <a:lnTo>
                  <a:pt x="4929315" y="275587"/>
                </a:lnTo>
                <a:lnTo>
                  <a:pt x="4816606" y="275587"/>
                </a:lnTo>
                <a:lnTo>
                  <a:pt x="4851963" y="285335"/>
                </a:lnTo>
                <a:lnTo>
                  <a:pt x="4873176" y="309704"/>
                </a:lnTo>
                <a:lnTo>
                  <a:pt x="4880246" y="341383"/>
                </a:lnTo>
                <a:lnTo>
                  <a:pt x="4873170" y="373063"/>
                </a:lnTo>
                <a:lnTo>
                  <a:pt x="4861162" y="386851"/>
                </a:lnTo>
                <a:lnTo>
                  <a:pt x="4850111" y="397938"/>
                </a:lnTo>
                <a:lnTo>
                  <a:pt x="4824351" y="405037"/>
                </a:lnTo>
                <a:lnTo>
                  <a:pt x="4816121" y="406659"/>
                </a:lnTo>
                <a:close/>
              </a:path>
              <a:path w="5038090" h="407670">
                <a:moveTo>
                  <a:pt x="5010672" y="131553"/>
                </a:moveTo>
                <a:lnTo>
                  <a:pt x="4972260" y="131553"/>
                </a:lnTo>
                <a:lnTo>
                  <a:pt x="4915461" y="32597"/>
                </a:lnTo>
                <a:lnTo>
                  <a:pt x="5028112" y="32597"/>
                </a:lnTo>
                <a:lnTo>
                  <a:pt x="5028753" y="33266"/>
                </a:lnTo>
                <a:lnTo>
                  <a:pt x="5037614" y="65255"/>
                </a:lnTo>
                <a:lnTo>
                  <a:pt x="5029085" y="98956"/>
                </a:lnTo>
                <a:lnTo>
                  <a:pt x="5010672" y="131553"/>
                </a:lnTo>
                <a:close/>
              </a:path>
              <a:path w="5038090" h="407670">
                <a:moveTo>
                  <a:pt x="305489" y="298752"/>
                </a:moveTo>
                <a:lnTo>
                  <a:pt x="284249" y="278308"/>
                </a:lnTo>
                <a:lnTo>
                  <a:pt x="270178" y="272214"/>
                </a:lnTo>
                <a:lnTo>
                  <a:pt x="276436" y="273598"/>
                </a:lnTo>
                <a:lnTo>
                  <a:pt x="288712" y="274213"/>
                </a:lnTo>
                <a:lnTo>
                  <a:pt x="305489" y="298752"/>
                </a:lnTo>
                <a:close/>
              </a:path>
              <a:path w="5038090" h="407670">
                <a:moveTo>
                  <a:pt x="288712" y="274213"/>
                </a:moveTo>
                <a:lnTo>
                  <a:pt x="276436" y="273598"/>
                </a:lnTo>
                <a:lnTo>
                  <a:pt x="270178" y="272214"/>
                </a:lnTo>
                <a:lnTo>
                  <a:pt x="287345" y="272214"/>
                </a:lnTo>
                <a:lnTo>
                  <a:pt x="288712" y="274213"/>
                </a:lnTo>
                <a:close/>
              </a:path>
              <a:path w="5038090" h="407670">
                <a:moveTo>
                  <a:pt x="4765124" y="298752"/>
                </a:moveTo>
                <a:lnTo>
                  <a:pt x="305489" y="298752"/>
                </a:lnTo>
                <a:lnTo>
                  <a:pt x="288712" y="274213"/>
                </a:lnTo>
                <a:lnTo>
                  <a:pt x="316187" y="275587"/>
                </a:lnTo>
                <a:lnTo>
                  <a:pt x="4778208" y="275587"/>
                </a:lnTo>
                <a:lnTo>
                  <a:pt x="4765124" y="298752"/>
                </a:lnTo>
                <a:close/>
              </a:path>
              <a:path w="5038090" h="407670">
                <a:moveTo>
                  <a:pt x="4861162" y="386851"/>
                </a:moveTo>
                <a:lnTo>
                  <a:pt x="4873170" y="373063"/>
                </a:lnTo>
                <a:lnTo>
                  <a:pt x="4880246" y="341383"/>
                </a:lnTo>
                <a:lnTo>
                  <a:pt x="4873176" y="309704"/>
                </a:lnTo>
                <a:lnTo>
                  <a:pt x="4851963" y="285335"/>
                </a:lnTo>
                <a:lnTo>
                  <a:pt x="4816606" y="275587"/>
                </a:lnTo>
                <a:lnTo>
                  <a:pt x="4929315" y="275587"/>
                </a:lnTo>
                <a:lnTo>
                  <a:pt x="4873405" y="374569"/>
                </a:lnTo>
                <a:lnTo>
                  <a:pt x="4861162" y="386851"/>
                </a:lnTo>
                <a:close/>
              </a:path>
              <a:path w="5038090" h="407670">
                <a:moveTo>
                  <a:pt x="4850111" y="397938"/>
                </a:moveTo>
                <a:lnTo>
                  <a:pt x="4861162" y="386851"/>
                </a:lnTo>
                <a:lnTo>
                  <a:pt x="4851948" y="397431"/>
                </a:lnTo>
                <a:lnTo>
                  <a:pt x="4850111" y="397938"/>
                </a:lnTo>
                <a:close/>
              </a:path>
              <a:path w="5038090" h="407670">
                <a:moveTo>
                  <a:pt x="4824351" y="405037"/>
                </a:moveTo>
                <a:lnTo>
                  <a:pt x="4850111" y="397938"/>
                </a:lnTo>
                <a:lnTo>
                  <a:pt x="4847600" y="400458"/>
                </a:lnTo>
                <a:lnTo>
                  <a:pt x="4824351" y="405037"/>
                </a:lnTo>
                <a:close/>
              </a:path>
              <a:path w="5038090" h="407670">
                <a:moveTo>
                  <a:pt x="4818468" y="406659"/>
                </a:moveTo>
                <a:lnTo>
                  <a:pt x="4816121" y="406659"/>
                </a:lnTo>
                <a:lnTo>
                  <a:pt x="4824351" y="405037"/>
                </a:lnTo>
                <a:lnTo>
                  <a:pt x="4818468" y="406659"/>
                </a:lnTo>
                <a:close/>
              </a:path>
            </a:pathLst>
          </a:custGeom>
          <a:solidFill>
            <a:srgbClr val="B0C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9"/>
          <p:cNvSpPr/>
          <p:nvPr/>
        </p:nvSpPr>
        <p:spPr>
          <a:xfrm>
            <a:off x="1024395" y="4166199"/>
            <a:ext cx="4234343" cy="21814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Nastro perforato 1"/>
          <p:cNvSpPr/>
          <p:nvPr/>
        </p:nvSpPr>
        <p:spPr>
          <a:xfrm>
            <a:off x="7116407" y="5045878"/>
            <a:ext cx="3973590" cy="1663908"/>
          </a:xfrm>
          <a:prstGeom prst="flowChartPunchedTape">
            <a:avLst/>
          </a:prstGeom>
          <a:gradFill>
            <a:gsLst>
              <a:gs pos="0">
                <a:srgbClr val="FFFF00"/>
              </a:gs>
              <a:gs pos="100000">
                <a:schemeClr val="accent5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Corso di informatica di base</a:t>
            </a:r>
          </a:p>
        </p:txBody>
      </p:sp>
      <p:pic>
        <p:nvPicPr>
          <p:cNvPr id="1027" name="Picture 3" descr="C:\Users\utente\Downloads\P_20190408_1518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1" b="8239"/>
          <a:stretch/>
        </p:blipFill>
        <p:spPr bwMode="auto">
          <a:xfrm>
            <a:off x="689547" y="1743863"/>
            <a:ext cx="4569191" cy="2202406"/>
          </a:xfrm>
          <a:prstGeom prst="rect">
            <a:avLst/>
          </a:prstGeom>
          <a:noFill/>
          <a:ln w="47625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8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400">
        <p:circle/>
      </p:transition>
    </mc:Choice>
    <mc:Fallback xmlns="">
      <p:transition advClick="0" advTm="15400">
        <p:circl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478488_TF66931380" id="{F86EEF69-FB6B-4AA0-B50F-76971884A458}" vid="{7C0D3DD6-7266-42CB-8F1A-7D06DA5690B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3EDE487-EF5C-4E3A-89EA-C4A4C06AD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E4DFFA-4044-499B-B253-CECDC4E80F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F2E390-9EA7-455D-AC1E-A444746248A2}">
  <ds:schemaRefs>
    <ds:schemaRef ds:uri="http://purl.org/dc/elements/1.1/"/>
    <ds:schemaRef ds:uri="16c05727-aa75-4e4a-9b5f-8a80a1165891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1af3243-3dd4-4a8d-8c0d-dd76da1f02a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per scuola elementare</Template>
  <TotalTime>742</TotalTime>
  <Words>952</Words>
  <Application>Microsoft Office PowerPoint</Application>
  <PresentationFormat>Widescreen</PresentationFormat>
  <Paragraphs>213</Paragraphs>
  <Slides>21</Slides>
  <Notes>9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  <vt:variant>
        <vt:lpstr>Presentazioni personalizzate</vt:lpstr>
      </vt:variant>
      <vt:variant>
        <vt:i4>1</vt:i4>
      </vt:variant>
    </vt:vector>
  </HeadingPairs>
  <TitlesOfParts>
    <vt:vector size="32" baseType="lpstr">
      <vt:lpstr>Aharoni</vt:lpstr>
      <vt:lpstr>AR BERKLEY</vt:lpstr>
      <vt:lpstr>AR DELANEY</vt:lpstr>
      <vt:lpstr>Arial</vt:lpstr>
      <vt:lpstr>Calibri</vt:lpstr>
      <vt:lpstr>Century Gothic</vt:lpstr>
      <vt:lpstr>Comic Sans MS</vt:lpstr>
      <vt:lpstr>Franklin Gothic Book</vt:lpstr>
      <vt:lpstr>Wingdings</vt:lpstr>
      <vt:lpstr>Tema di Office</vt:lpstr>
      <vt:lpstr>ISTITUTO COMPRENSIVO STATALE Salvatore Colonna MONTERONI DI LECCE</vt:lpstr>
      <vt:lpstr>La centralità dell'alunno</vt:lpstr>
      <vt:lpstr>Presentazione standard di PowerPoint</vt:lpstr>
      <vt:lpstr>I NOSTRI PROGETTI</vt:lpstr>
      <vt:lpstr>               AREA LINGUISTICA</vt:lpstr>
      <vt:lpstr>AREA ARTISTICO-MUSICALE</vt:lpstr>
      <vt:lpstr>               AREA INCLUSIONE</vt:lpstr>
      <vt:lpstr>AREA SCIENTIFICO-MATEMATICA</vt:lpstr>
      <vt:lpstr>AREA TECNOLOGICA</vt:lpstr>
      <vt:lpstr>Presentazione standard di PowerPoint</vt:lpstr>
      <vt:lpstr>AREA MOTORIA</vt:lpstr>
      <vt:lpstr>CITTADINANZA ATTIVA</vt:lpstr>
      <vt:lpstr>Aula verde</vt:lpstr>
      <vt:lpstr>Progetto Giornalino d’Istituto</vt:lpstr>
      <vt:lpstr>Presentazione standard di PowerPoint</vt:lpstr>
      <vt:lpstr>PON</vt:lpstr>
      <vt:lpstr>ORARIO SCOLASTICO</vt:lpstr>
      <vt:lpstr>SPAZI</vt:lpstr>
      <vt:lpstr>TEMPO SCUOLA</vt:lpstr>
      <vt:lpstr>CONTATTI</vt:lpstr>
      <vt:lpstr>VI ASPETTIAMO!!!!</vt:lpstr>
      <vt:lpstr>Presentazione personalizzata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Titolo</dc:title>
  <dc:creator>Asus</dc:creator>
  <cp:lastModifiedBy>Simone Visconte</cp:lastModifiedBy>
  <cp:revision>127</cp:revision>
  <dcterms:created xsi:type="dcterms:W3CDTF">2020-11-26T21:32:32Z</dcterms:created>
  <dcterms:modified xsi:type="dcterms:W3CDTF">2024-03-28T13:44:17Z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